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75" r:id="rId2"/>
    <p:sldId id="276" r:id="rId3"/>
    <p:sldId id="264" r:id="rId4"/>
    <p:sldId id="266" r:id="rId5"/>
    <p:sldId id="307" r:id="rId6"/>
    <p:sldId id="306" r:id="rId7"/>
    <p:sldId id="308" r:id="rId8"/>
    <p:sldId id="267" r:id="rId9"/>
    <p:sldId id="269" r:id="rId10"/>
    <p:sldId id="270" r:id="rId11"/>
    <p:sldId id="271" r:id="rId12"/>
    <p:sldId id="277" r:id="rId13"/>
    <p:sldId id="259" r:id="rId14"/>
    <p:sldId id="260" r:id="rId15"/>
    <p:sldId id="261" r:id="rId16"/>
    <p:sldId id="262" r:id="rId17"/>
    <p:sldId id="263" r:id="rId18"/>
    <p:sldId id="272" r:id="rId19"/>
    <p:sldId id="273" r:id="rId20"/>
    <p:sldId id="279" r:id="rId21"/>
    <p:sldId id="280" r:id="rId22"/>
    <p:sldId id="281" r:id="rId23"/>
    <p:sldId id="282" r:id="rId24"/>
    <p:sldId id="283" r:id="rId25"/>
    <p:sldId id="284" r:id="rId26"/>
    <p:sldId id="285" r:id="rId27"/>
    <p:sldId id="286" r:id="rId28"/>
    <p:sldId id="287" r:id="rId29"/>
    <p:sldId id="290" r:id="rId30"/>
    <p:sldId id="291" r:id="rId31"/>
    <p:sldId id="292" r:id="rId32"/>
    <p:sldId id="293" r:id="rId33"/>
    <p:sldId id="294" r:id="rId34"/>
    <p:sldId id="295" r:id="rId35"/>
    <p:sldId id="296" r:id="rId36"/>
    <p:sldId id="297" r:id="rId37"/>
    <p:sldId id="298" r:id="rId38"/>
    <p:sldId id="311" r:id="rId39"/>
    <p:sldId id="312" r:id="rId40"/>
    <p:sldId id="313" r:id="rId41"/>
    <p:sldId id="314" r:id="rId42"/>
    <p:sldId id="315" r:id="rId43"/>
    <p:sldId id="316" r:id="rId44"/>
    <p:sldId id="317" r:id="rId45"/>
    <p:sldId id="318" r:id="rId46"/>
    <p:sldId id="319" r:id="rId47"/>
    <p:sldId id="320" r:id="rId48"/>
    <p:sldId id="321" r:id="rId49"/>
    <p:sldId id="322" r:id="rId50"/>
    <p:sldId id="323" r:id="rId51"/>
    <p:sldId id="324" r:id="rId52"/>
    <p:sldId id="325" r:id="rId53"/>
    <p:sldId id="326" r:id="rId54"/>
    <p:sldId id="327" r:id="rId55"/>
    <p:sldId id="328" r:id="rId56"/>
    <p:sldId id="329" r:id="rId57"/>
    <p:sldId id="330" r:id="rId58"/>
    <p:sldId id="331" r:id="rId59"/>
    <p:sldId id="332" r:id="rId60"/>
    <p:sldId id="333" r:id="rId61"/>
    <p:sldId id="334" r:id="rId62"/>
    <p:sldId id="335" r:id="rId63"/>
    <p:sldId id="336" r:id="rId64"/>
    <p:sldId id="337" r:id="rId65"/>
    <p:sldId id="338" r:id="rId66"/>
    <p:sldId id="339" r:id="rId67"/>
    <p:sldId id="340" r:id="rId68"/>
    <p:sldId id="341" r:id="rId69"/>
    <p:sldId id="342" r:id="rId70"/>
    <p:sldId id="343" r:id="rId71"/>
    <p:sldId id="344" r:id="rId72"/>
    <p:sldId id="345" r:id="rId73"/>
    <p:sldId id="346" r:id="rId74"/>
    <p:sldId id="347" r:id="rId75"/>
    <p:sldId id="348" r:id="rId76"/>
    <p:sldId id="349" r:id="rId77"/>
    <p:sldId id="350" r:id="rId78"/>
    <p:sldId id="351" r:id="rId79"/>
    <p:sldId id="352" r:id="rId80"/>
    <p:sldId id="353" r:id="rId81"/>
    <p:sldId id="354" r:id="rId82"/>
    <p:sldId id="355"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24" autoAdjust="0"/>
  </p:normalViewPr>
  <p:slideViewPr>
    <p:cSldViewPr>
      <p:cViewPr varScale="1">
        <p:scale>
          <a:sx n="89" d="100"/>
          <a:sy n="89" d="100"/>
        </p:scale>
        <p:origin x="855" y="3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28FB62-E6AF-4B38-B1E5-B9DAD9B66A5B}" type="datetimeFigureOut">
              <a:rPr lang="en-US" smtClean="0"/>
              <a:pPr/>
              <a:t>5/24/2021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F0F28A-3A63-41C8-A3FF-BABE1B513D8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IN"/>
          </a:p>
        </p:txBody>
      </p:sp>
      <p:sp>
        <p:nvSpPr>
          <p:cNvPr id="4" name="Slide Number Placeholder 3"/>
          <p:cNvSpPr>
            <a:spLocks noGrp="1"/>
          </p:cNvSpPr>
          <p:nvPr>
            <p:ph type="sldNum" sz="quarter" idx="5"/>
          </p:nvPr>
        </p:nvSpPr>
        <p:spPr/>
        <p:txBody>
          <a:bodyPr/>
          <a:lstStyle/>
          <a:p>
            <a:pPr>
              <a:defRPr/>
            </a:pPr>
            <a:fld id="{71FDB5AA-2A3B-42D5-80E3-93B3A891489D}" type="slidenum">
              <a:rPr lang="en-IN" smtClean="0"/>
              <a:pPr>
                <a:defRPr/>
              </a:pPr>
              <a:t>1</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93F0F28A-3A63-41C8-A3FF-BABE1B513D8F}" type="slidenum">
              <a:rPr lang="en-US" smtClean="0"/>
              <a:pPr/>
              <a:t>14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3F0F28A-3A63-41C8-A3FF-BABE1B513D8F}" type="slidenum">
              <a:rPr lang="en-US" smtClean="0"/>
              <a:pPr/>
              <a:t>19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5ADD0D3-36BD-45B8-A658-CA3EA38BA59D}"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EA78BE-65BB-4253-AA73-08BA1F703CB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ADD0D3-36BD-45B8-A658-CA3EA38BA59D}"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EA78BE-65BB-4253-AA73-08BA1F703CB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ADD0D3-36BD-45B8-A658-CA3EA38BA59D}"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EA78BE-65BB-4253-AA73-08BA1F703CB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ADD0D3-36BD-45B8-A658-CA3EA38BA59D}"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EA78BE-65BB-4253-AA73-08BA1F703CB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ADD0D3-36BD-45B8-A658-CA3EA38BA59D}"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EA78BE-65BB-4253-AA73-08BA1F703CB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ADD0D3-36BD-45B8-A658-CA3EA38BA59D}" type="datetimeFigureOut">
              <a:rPr lang="en-US" smtClean="0"/>
              <a:pPr/>
              <a:t>5/24/2021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EA78BE-65BB-4253-AA73-08BA1F703CB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ADD0D3-36BD-45B8-A658-CA3EA38BA59D}" type="datetimeFigureOut">
              <a:rPr lang="en-US" smtClean="0"/>
              <a:pPr/>
              <a:t>5/24/2021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EA78BE-65BB-4253-AA73-08BA1F703CB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ADD0D3-36BD-45B8-A658-CA3EA38BA59D}" type="datetimeFigureOut">
              <a:rPr lang="en-US" smtClean="0"/>
              <a:pPr/>
              <a:t>5/24/2021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EA78BE-65BB-4253-AA73-08BA1F703CB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ADD0D3-36BD-45B8-A658-CA3EA38BA59D}" type="datetimeFigureOut">
              <a:rPr lang="en-US" smtClean="0"/>
              <a:pPr/>
              <a:t>5/24/2021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EA78BE-65BB-4253-AA73-08BA1F703CB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ADD0D3-36BD-45B8-A658-CA3EA38BA59D}" type="datetimeFigureOut">
              <a:rPr lang="en-US" smtClean="0"/>
              <a:pPr/>
              <a:t>5/24/2021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EA78BE-65BB-4253-AA73-08BA1F703CB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ADD0D3-36BD-45B8-A658-CA3EA38BA59D}" type="datetimeFigureOut">
              <a:rPr lang="en-US" smtClean="0"/>
              <a:pPr/>
              <a:t>5/24/2021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EA78BE-65BB-4253-AA73-08BA1F703CB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ADD0D3-36BD-45B8-A658-CA3EA38BA59D}" type="datetimeFigureOut">
              <a:rPr lang="en-US" smtClean="0"/>
              <a:pPr/>
              <a:t>5/24/2021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EA78BE-65BB-4253-AA73-08BA1F703CB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30.png"/><Relationship Id="rId18" Type="http://schemas.openxmlformats.org/officeDocument/2006/relationships/image" Target="../media/image1.png"/><Relationship Id="rId3" Type="http://schemas.openxmlformats.org/officeDocument/2006/relationships/oleObject" Target="../embeddings/oleObject1.bin"/><Relationship Id="rId7" Type="http://schemas.openxmlformats.org/officeDocument/2006/relationships/oleObject" Target="../embeddings/oleObject4.bin"/><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3.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oleObject" Target="../embeddings/oleObject8.bin"/><Relationship Id="rId5" Type="http://schemas.openxmlformats.org/officeDocument/2006/relationships/oleObject" Target="../embeddings/oleObject2.bin"/><Relationship Id="rId15" Type="http://schemas.openxmlformats.org/officeDocument/2006/relationships/image" Target="../media/image32.png"/><Relationship Id="rId10" Type="http://schemas.openxmlformats.org/officeDocument/2006/relationships/oleObject" Target="../embeddings/oleObject7.bin"/><Relationship Id="rId4" Type="http://schemas.openxmlformats.org/officeDocument/2006/relationships/image" Target="../media/image28.png"/><Relationship Id="rId9" Type="http://schemas.openxmlformats.org/officeDocument/2006/relationships/oleObject" Target="../embeddings/oleObject6.bin"/><Relationship Id="rId1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png"/><Relationship Id="rId3" Type="http://schemas.openxmlformats.org/officeDocument/2006/relationships/oleObject" Target="../embeddings/oleObject9.bin"/><Relationship Id="rId7" Type="http://schemas.openxmlformats.org/officeDocument/2006/relationships/oleObject" Target="../embeddings/oleObject12.bin"/><Relationship Id="rId12" Type="http://schemas.openxmlformats.org/officeDocument/2006/relationships/image" Target="../media/image41.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oleObject" Target="../embeddings/oleObject11.bin"/><Relationship Id="rId11" Type="http://schemas.openxmlformats.org/officeDocument/2006/relationships/image" Target="../media/image40.png"/><Relationship Id="rId5" Type="http://schemas.openxmlformats.org/officeDocument/2006/relationships/oleObject" Target="../embeddings/oleObject10.bin"/><Relationship Id="rId10" Type="http://schemas.openxmlformats.org/officeDocument/2006/relationships/image" Target="../media/image39.png"/><Relationship Id="rId4" Type="http://schemas.openxmlformats.org/officeDocument/2006/relationships/image" Target="../media/image28.png"/><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1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oleObject" Target="../embeddings/oleObject15.bin"/><Relationship Id="rId5" Type="http://schemas.openxmlformats.org/officeDocument/2006/relationships/oleObject" Target="../embeddings/oleObject14.bin"/><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8.png"/><Relationship Id="rId7" Type="http://schemas.openxmlformats.org/officeDocument/2006/relationships/image" Target="../media/image44.png"/><Relationship Id="rId12" Type="http://schemas.openxmlformats.org/officeDocument/2006/relationships/image" Target="../media/image1.png"/><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9.bin"/><Relationship Id="rId11" Type="http://schemas.openxmlformats.org/officeDocument/2006/relationships/image" Target="../media/image48.png"/><Relationship Id="rId5" Type="http://schemas.openxmlformats.org/officeDocument/2006/relationships/oleObject" Target="../embeddings/oleObject18.bin"/><Relationship Id="rId10" Type="http://schemas.openxmlformats.org/officeDocument/2006/relationships/image" Target="../media/image47.png"/><Relationship Id="rId4" Type="http://schemas.openxmlformats.org/officeDocument/2006/relationships/oleObject" Target="../embeddings/oleObject17.bin"/><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1.png"/><Relationship Id="rId3" Type="http://schemas.openxmlformats.org/officeDocument/2006/relationships/image" Target="../media/image28.png"/><Relationship Id="rId7" Type="http://schemas.openxmlformats.org/officeDocument/2006/relationships/image" Target="../media/image50.jpeg"/><Relationship Id="rId12" Type="http://schemas.openxmlformats.org/officeDocument/2006/relationships/image" Target="../media/image55.png"/><Relationship Id="rId2" Type="http://schemas.openxmlformats.org/officeDocument/2006/relationships/oleObject" Target="../embeddings/oleObject20.bin"/><Relationship Id="rId1" Type="http://schemas.openxmlformats.org/officeDocument/2006/relationships/slideLayout" Target="../slideLayouts/slideLayout2.xml"/><Relationship Id="rId6" Type="http://schemas.openxmlformats.org/officeDocument/2006/relationships/oleObject" Target="../embeddings/oleObject23.bin"/><Relationship Id="rId11" Type="http://schemas.openxmlformats.org/officeDocument/2006/relationships/image" Target="../media/image54.png"/><Relationship Id="rId5" Type="http://schemas.openxmlformats.org/officeDocument/2006/relationships/oleObject" Target="../embeddings/oleObject22.bin"/><Relationship Id="rId10" Type="http://schemas.openxmlformats.org/officeDocument/2006/relationships/image" Target="../media/image53.png"/><Relationship Id="rId4" Type="http://schemas.openxmlformats.org/officeDocument/2006/relationships/oleObject" Target="../embeddings/oleObject21.bin"/><Relationship Id="rId9"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1.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1.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81.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6.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7.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14.png"/><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81.png"/></Relationships>
</file>

<file path=ppt/slides/_rels/slide4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4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35.png"/><Relationship Id="rId4" Type="http://schemas.openxmlformats.org/officeDocument/2006/relationships/image" Target="../media/image134.png"/></Relationships>
</file>

<file path=ppt/slides/_rels/slide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5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8.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8.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0.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0.png"/><Relationship Id="rId4" Type="http://schemas.openxmlformats.org/officeDocument/2006/relationships/image" Target="../media/image158.png"/></Relationships>
</file>

<file path=ppt/slides/_rels/slide59.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4.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63.png"/><Relationship Id="rId4" Type="http://schemas.openxmlformats.org/officeDocument/2006/relationships/image" Target="../media/image16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4.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6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64.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168.png"/></Relationships>
</file>

<file path=ppt/slides/_rels/slide6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6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69.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75.png"/></Relationships>
</file>

<file path=ppt/slides/_rels/slide6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79.png"/><Relationship Id="rId4" Type="http://schemas.openxmlformats.org/officeDocument/2006/relationships/image" Target="../media/image178.png"/></Relationships>
</file>

<file path=ppt/slides/_rels/slide65.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 Id="rId9" Type="http://schemas.openxmlformats.org/officeDocument/2006/relationships/image" Target="../media/image18.png"/></Relationships>
</file>

<file path=ppt/slides/_rels/slide6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76.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83.png"/></Relationships>
</file>

<file path=ppt/slides/_rels/slide67.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 Id="rId9"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96.png"/></Relationships>
</file>

<file path=ppt/slides/_rels/slide69.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 Id="rId9" Type="http://schemas.openxmlformats.org/officeDocument/2006/relationships/image" Target="../media/image14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93.png"/><Relationship Id="rId7" Type="http://schemas.openxmlformats.org/officeDocument/2006/relationships/image" Target="../media/image207.png"/><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71.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18.png"/><Relationship Id="rId2"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72.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145.png"/><Relationship Id="rId2"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7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221.png"/><Relationship Id="rId4" Type="http://schemas.openxmlformats.org/officeDocument/2006/relationships/image" Target="../media/image220.png"/></Relationships>
</file>

<file path=ppt/slides/_rels/slide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225.png"/></Relationships>
</file>

<file path=ppt/slides/_rels/slide77.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228.png"/></Relationships>
</file>

<file path=ppt/slides/_rels/slide7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231.png"/></Relationships>
</file>

<file path=ppt/slides/_rels/slide7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 Id="rId6" Type="http://schemas.openxmlformats.org/officeDocument/2006/relationships/image" Target="../media/image234.png"/><Relationship Id="rId5" Type="http://schemas.openxmlformats.org/officeDocument/2006/relationships/image" Target="../media/image145.png"/><Relationship Id="rId4" Type="http://schemas.openxmlformats.org/officeDocument/2006/relationships/image" Target="../media/image23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145.png"/></Relationships>
</file>

<file path=ppt/slides/_rels/slide8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241.png"/></Relationships>
</file>

<file path=ppt/slides/_rels/slide8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75" y="714375"/>
            <a:ext cx="7772400" cy="1470025"/>
          </a:xfrm>
        </p:spPr>
        <p:txBody>
          <a:bodyPr rtlCol="0">
            <a:normAutofit fontScale="90000"/>
          </a:bodyPr>
          <a:lstStyle/>
          <a:p>
            <a:pPr eaLnBrk="1" fontAlgn="auto" hangingPunct="1">
              <a:spcAft>
                <a:spcPts val="0"/>
              </a:spcAft>
              <a:defRPr/>
            </a:pPr>
            <a:r>
              <a:rPr lang="en-US" b="1" dirty="0"/>
              <a:t>SCSA1201</a:t>
            </a:r>
            <a:br>
              <a:rPr lang="en-IN" dirty="0"/>
            </a:br>
            <a:r>
              <a:rPr lang="en-IN" dirty="0"/>
              <a:t>FUNDAMENTAL OF </a:t>
            </a:r>
            <a:r>
              <a:rPr lang="en-US" b="1" dirty="0"/>
              <a:t>DIGITAL SYSTEMS</a:t>
            </a:r>
            <a:br>
              <a:rPr lang="en-IN" dirty="0"/>
            </a:br>
            <a:endParaRPr lang="en-IN" dirty="0"/>
          </a:p>
        </p:txBody>
      </p:sp>
      <p:sp>
        <p:nvSpPr>
          <p:cNvPr id="3" name="Subtitle 2"/>
          <p:cNvSpPr>
            <a:spLocks noGrp="1"/>
          </p:cNvSpPr>
          <p:nvPr>
            <p:ph type="subTitle" idx="1"/>
          </p:nvPr>
        </p:nvSpPr>
        <p:spPr>
          <a:xfrm>
            <a:off x="571500" y="2357438"/>
            <a:ext cx="7929563" cy="3500437"/>
          </a:xfrm>
        </p:spPr>
        <p:txBody>
          <a:bodyPr rtlCol="0">
            <a:normAutofit/>
          </a:bodyPr>
          <a:lstStyle/>
          <a:p>
            <a:pPr eaLnBrk="1" fontAlgn="auto" hangingPunct="1">
              <a:spcAft>
                <a:spcPts val="0"/>
              </a:spcAft>
              <a:buFont typeface="Arial" pitchFamily="34" charset="0"/>
              <a:buNone/>
              <a:defRPr/>
            </a:pPr>
            <a:r>
              <a:rPr lang="en-IN" sz="5700" dirty="0">
                <a:solidFill>
                  <a:schemeClr val="tx1"/>
                </a:solidFill>
              </a:rPr>
              <a:t>Unit – 4</a:t>
            </a:r>
          </a:p>
          <a:p>
            <a:pPr>
              <a:defRPr/>
            </a:pPr>
            <a:r>
              <a:rPr lang="en-US" sz="4200" dirty="0">
                <a:solidFill>
                  <a:srgbClr val="FF0000"/>
                </a:solidFill>
              </a:rPr>
              <a:t>SEQUENTIAL CIRCUITS</a:t>
            </a:r>
          </a:p>
          <a:p>
            <a:pPr>
              <a:defRPr/>
            </a:pPr>
            <a:endParaRPr lang="en-IN" sz="5700" dirty="0">
              <a:solidFill>
                <a:srgbClr val="FF0000"/>
              </a:solidFill>
            </a:endParaRPr>
          </a:p>
          <a:p>
            <a:pPr eaLnBrk="1" fontAlgn="auto" hangingPunct="1">
              <a:spcAft>
                <a:spcPts val="0"/>
              </a:spcAft>
              <a:buFont typeface="Arial" pitchFamily="34" charset="0"/>
              <a:buNone/>
              <a:defRPr/>
            </a:pPr>
            <a:endParaRPr lang="en-IN" sz="4000" dirty="0">
              <a:solidFill>
                <a:srgbClr val="FF0000"/>
              </a:solidFill>
            </a:endParaRPr>
          </a:p>
          <a:p>
            <a:pPr eaLnBrk="1" fontAlgn="auto" hangingPunct="1">
              <a:spcAft>
                <a:spcPts val="0"/>
              </a:spcAft>
              <a:buFont typeface="Arial" pitchFamily="34" charset="0"/>
              <a:buNone/>
              <a:defRPr/>
            </a:pPr>
            <a:endParaRPr lang="en-IN" dirty="0"/>
          </a:p>
        </p:txBody>
      </p:sp>
      <p:pic>
        <p:nvPicPr>
          <p:cNvPr id="2052" name="Picture 4"/>
          <p:cNvPicPr>
            <a:picLocks noChangeAspect="1" noChangeArrowheads="1"/>
          </p:cNvPicPr>
          <p:nvPr/>
        </p:nvPicPr>
        <p:blipFill>
          <a:blip r:embed="rId3"/>
          <a:srcRect/>
          <a:stretch>
            <a:fillRect/>
          </a:stretch>
        </p:blipFill>
        <p:spPr bwMode="auto">
          <a:xfrm>
            <a:off x="214313" y="0"/>
            <a:ext cx="1071562" cy="1166813"/>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Edge triggering</a:t>
            </a:r>
            <a:br>
              <a:rPr lang="en-US" b="1" dirty="0"/>
            </a:br>
            <a:endParaRPr lang="en-US" b="1" dirty="0"/>
          </a:p>
        </p:txBody>
      </p:sp>
      <p:sp>
        <p:nvSpPr>
          <p:cNvPr id="3" name="Content Placeholder 2"/>
          <p:cNvSpPr>
            <a:spLocks noGrp="1"/>
          </p:cNvSpPr>
          <p:nvPr>
            <p:ph idx="1"/>
          </p:nvPr>
        </p:nvSpPr>
        <p:spPr>
          <a:xfrm>
            <a:off x="457200" y="1000108"/>
            <a:ext cx="8229600" cy="5126055"/>
          </a:xfrm>
        </p:spPr>
        <p:txBody>
          <a:bodyPr/>
          <a:lstStyle/>
          <a:p>
            <a:pPr lvl="0"/>
            <a:r>
              <a:rPr lang="en-US" dirty="0"/>
              <a:t>Positive edge triggering - </a:t>
            </a:r>
            <a:r>
              <a:rPr lang="en-US" sz="2400" dirty="0">
                <a:latin typeface="Times New Roman" pitchFamily="18" charset="0"/>
                <a:cs typeface="Times New Roman" pitchFamily="18" charset="0"/>
              </a:rPr>
              <a:t>If the sequential circuit is operated with the clock signal that is transitioning from Logic Low to Logic High, then this is known as </a:t>
            </a:r>
            <a:r>
              <a:rPr lang="en-US" sz="2400" b="1" dirty="0">
                <a:latin typeface="Times New Roman" pitchFamily="18" charset="0"/>
                <a:cs typeface="Times New Roman" pitchFamily="18" charset="0"/>
              </a:rPr>
              <a:t>Positive edge triggering</a:t>
            </a:r>
          </a:p>
          <a:p>
            <a:pPr lvl="0"/>
            <a:endParaRPr lang="en-US" sz="2400" dirty="0">
              <a:latin typeface="Times New Roman" pitchFamily="18" charset="0"/>
              <a:cs typeface="Times New Roman" pitchFamily="18" charset="0"/>
            </a:endParaRPr>
          </a:p>
          <a:p>
            <a:pPr lvl="0"/>
            <a:endParaRPr lang="en-US" dirty="0"/>
          </a:p>
          <a:p>
            <a:pPr lvl="0"/>
            <a:r>
              <a:rPr lang="en-US" dirty="0"/>
              <a:t>Negative edge triggering - </a:t>
            </a:r>
            <a:r>
              <a:rPr lang="en-US" sz="2400" dirty="0">
                <a:latin typeface="Times New Roman" pitchFamily="18" charset="0"/>
                <a:cs typeface="Times New Roman" pitchFamily="18" charset="0"/>
              </a:rPr>
              <a:t>If the sequential circuit is operated with the clock signal that is transitioning from Logic High to Logic Low, then this is known as Negative edge triggering</a:t>
            </a:r>
          </a:p>
          <a:p>
            <a:endParaRPr lang="en-US" dirty="0"/>
          </a:p>
        </p:txBody>
      </p:sp>
      <p:pic>
        <p:nvPicPr>
          <p:cNvPr id="4" name="Picture 3" descr="Positive Edge Triggering"/>
          <p:cNvPicPr/>
          <p:nvPr/>
        </p:nvPicPr>
        <p:blipFill>
          <a:blip r:embed="rId2"/>
          <a:srcRect/>
          <a:stretch>
            <a:fillRect/>
          </a:stretch>
        </p:blipFill>
        <p:spPr bwMode="auto">
          <a:xfrm>
            <a:off x="1857356" y="2714620"/>
            <a:ext cx="5711886" cy="857256"/>
          </a:xfrm>
          <a:prstGeom prst="rect">
            <a:avLst/>
          </a:prstGeom>
          <a:noFill/>
          <a:ln w="9525">
            <a:noFill/>
            <a:miter lim="800000"/>
            <a:headEnd/>
            <a:tailEnd/>
          </a:ln>
        </p:spPr>
      </p:pic>
      <p:pic>
        <p:nvPicPr>
          <p:cNvPr id="5" name="Picture 4" descr="Negative Edge Triggering"/>
          <p:cNvPicPr/>
          <p:nvPr/>
        </p:nvPicPr>
        <p:blipFill>
          <a:blip r:embed="rId3"/>
          <a:srcRect/>
          <a:stretch>
            <a:fillRect/>
          </a:stretch>
        </p:blipFill>
        <p:spPr bwMode="auto">
          <a:xfrm>
            <a:off x="2071670" y="5500702"/>
            <a:ext cx="5711887" cy="609600"/>
          </a:xfrm>
          <a:prstGeom prst="rect">
            <a:avLst/>
          </a:prstGeom>
          <a:noFill/>
          <a:ln w="9525">
            <a:noFill/>
            <a:miter lim="800000"/>
            <a:headEnd/>
            <a:tailEnd/>
          </a:ln>
        </p:spPr>
      </p:pic>
      <p:pic>
        <p:nvPicPr>
          <p:cNvPr id="6" name="Picture 4"/>
          <p:cNvPicPr>
            <a:picLocks noChangeAspect="1" noChangeArrowheads="1"/>
          </p:cNvPicPr>
          <p:nvPr/>
        </p:nvPicPr>
        <p:blipFill>
          <a:blip r:embed="rId4"/>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LATCHES and FLIP FLOPS </a:t>
            </a:r>
            <a:br>
              <a:rPr lang="en-US" dirty="0"/>
            </a:br>
            <a:endParaRPr lang="en-US" dirty="0"/>
          </a:p>
        </p:txBody>
      </p:sp>
      <p:sp>
        <p:nvSpPr>
          <p:cNvPr id="3" name="Content Placeholder 2"/>
          <p:cNvSpPr>
            <a:spLocks noGrp="1"/>
          </p:cNvSpPr>
          <p:nvPr>
            <p:ph idx="1"/>
          </p:nvPr>
        </p:nvSpPr>
        <p:spPr>
          <a:xfrm>
            <a:off x="457200" y="1071546"/>
            <a:ext cx="8229600" cy="5054617"/>
          </a:xfrm>
        </p:spPr>
        <p:txBody>
          <a:bodyPr>
            <a:normAutofit/>
          </a:bodyPr>
          <a:lstStyle/>
          <a:p>
            <a:pPr algn="just"/>
            <a:r>
              <a:rPr lang="en-US" sz="2400" dirty="0">
                <a:latin typeface="Times New Roman" pitchFamily="18" charset="0"/>
                <a:cs typeface="Times New Roman" pitchFamily="18" charset="0"/>
              </a:rPr>
              <a:t>A flip-flop or latch is a circuit that has two stable states and can be used to store  one bit either 0 or 1. </a:t>
            </a:r>
          </a:p>
          <a:p>
            <a:pPr algn="just"/>
            <a:r>
              <a:rPr lang="en-US" sz="2400" dirty="0">
                <a:latin typeface="Times New Roman" pitchFamily="18" charset="0"/>
                <a:cs typeface="Times New Roman" pitchFamily="18" charset="0"/>
              </a:rPr>
              <a:t>The main difference between latches and flip-flops is that, latches operate with enable signal, which is level sensitive whereas, flip-flops are edge sensitive. </a:t>
            </a:r>
          </a:p>
          <a:p>
            <a:endParaRPr lang="en-US" sz="2400" dirty="0"/>
          </a:p>
          <a:p>
            <a:pPr>
              <a:buNone/>
            </a:pPr>
            <a:r>
              <a:rPr lang="en-US" sz="2400" b="1" u="sng" dirty="0"/>
              <a:t>Types of </a:t>
            </a:r>
            <a:r>
              <a:rPr lang="en-US" sz="2400" b="1" u="sng" dirty="0" err="1"/>
              <a:t>flipflop</a:t>
            </a:r>
            <a:endParaRPr lang="en-US" sz="2400" b="1" u="sng" dirty="0"/>
          </a:p>
          <a:p>
            <a:pPr>
              <a:buNone/>
            </a:pPr>
            <a:r>
              <a:rPr lang="en-US" sz="2400" dirty="0"/>
              <a:t> 	1.SR </a:t>
            </a:r>
            <a:r>
              <a:rPr lang="en-US" sz="2400" dirty="0" err="1"/>
              <a:t>Flipflop</a:t>
            </a:r>
            <a:endParaRPr lang="en-US" sz="2400" dirty="0"/>
          </a:p>
          <a:p>
            <a:pPr>
              <a:buNone/>
            </a:pPr>
            <a:r>
              <a:rPr lang="en-US" sz="2400" dirty="0"/>
              <a:t>	2.D </a:t>
            </a:r>
            <a:r>
              <a:rPr lang="en-US" sz="2400" dirty="0" err="1"/>
              <a:t>Flipflop</a:t>
            </a:r>
            <a:endParaRPr lang="en-US" sz="2400" dirty="0"/>
          </a:p>
          <a:p>
            <a:pPr>
              <a:buNone/>
            </a:pPr>
            <a:r>
              <a:rPr lang="en-US" sz="2400" dirty="0"/>
              <a:t>	3. JK </a:t>
            </a:r>
            <a:r>
              <a:rPr lang="en-US" sz="2400" dirty="0" err="1"/>
              <a:t>Flipflop</a:t>
            </a:r>
            <a:endParaRPr lang="en-US" sz="2400" dirty="0"/>
          </a:p>
          <a:p>
            <a:pPr>
              <a:buNone/>
            </a:pPr>
            <a:r>
              <a:rPr lang="en-US" sz="2400" dirty="0"/>
              <a:t>	4. T </a:t>
            </a:r>
            <a:r>
              <a:rPr lang="en-US" sz="2400" dirty="0" err="1"/>
              <a:t>flipflop</a:t>
            </a:r>
            <a:endParaRPr lang="en-US" sz="2400" dirty="0"/>
          </a:p>
          <a:p>
            <a:pPr algn="just"/>
            <a:endParaRPr lang="en-US" sz="2400" dirty="0">
              <a:latin typeface="Times New Roman" pitchFamily="18" charset="0"/>
              <a:cs typeface="Times New Roman" pitchFamily="18" charset="0"/>
            </a:endParaRPr>
          </a:p>
        </p:txBody>
      </p:sp>
      <p:pic>
        <p:nvPicPr>
          <p:cNvPr id="4" name="Picture 4"/>
          <p:cNvPicPr>
            <a:picLocks noChangeAspect="1" noChangeArrowheads="1"/>
          </p:cNvPicPr>
          <p:nvPr/>
        </p:nvPicPr>
        <p:blipFill>
          <a:blip r:embed="rId2"/>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Bi-Stable Element</a:t>
            </a:r>
          </a:p>
        </p:txBody>
      </p:sp>
      <p:pic>
        <p:nvPicPr>
          <p:cNvPr id="28674" name="Picture 2"/>
          <p:cNvPicPr>
            <a:picLocks noChangeAspect="1" noChangeArrowheads="1"/>
          </p:cNvPicPr>
          <p:nvPr/>
        </p:nvPicPr>
        <p:blipFill>
          <a:blip r:embed="rId2"/>
          <a:srcRect/>
          <a:stretch>
            <a:fillRect/>
          </a:stretch>
        </p:blipFill>
        <p:spPr bwMode="auto">
          <a:xfrm>
            <a:off x="928662" y="1214422"/>
            <a:ext cx="5643602" cy="1033464"/>
          </a:xfrm>
          <a:prstGeom prst="rect">
            <a:avLst/>
          </a:prstGeom>
          <a:noFill/>
          <a:ln w="9525">
            <a:noFill/>
            <a:miter lim="800000"/>
            <a:headEnd/>
            <a:tailEnd/>
          </a:ln>
          <a:effectLst/>
        </p:spPr>
      </p:pic>
      <p:pic>
        <p:nvPicPr>
          <p:cNvPr id="28675" name="Picture 3"/>
          <p:cNvPicPr>
            <a:picLocks noChangeAspect="1" noChangeArrowheads="1"/>
          </p:cNvPicPr>
          <p:nvPr/>
        </p:nvPicPr>
        <p:blipFill>
          <a:blip r:embed="rId3"/>
          <a:srcRect/>
          <a:stretch>
            <a:fillRect/>
          </a:stretch>
        </p:blipFill>
        <p:spPr bwMode="auto">
          <a:xfrm>
            <a:off x="1000100" y="2428868"/>
            <a:ext cx="3429024" cy="2033590"/>
          </a:xfrm>
          <a:prstGeom prst="rect">
            <a:avLst/>
          </a:prstGeom>
          <a:noFill/>
          <a:ln w="9525">
            <a:noFill/>
            <a:miter lim="800000"/>
            <a:headEnd/>
            <a:tailEnd/>
          </a:ln>
          <a:effectLst/>
        </p:spPr>
      </p:pic>
      <p:pic>
        <p:nvPicPr>
          <p:cNvPr id="28676" name="Picture 4"/>
          <p:cNvPicPr>
            <a:picLocks noChangeAspect="1" noChangeArrowheads="1"/>
          </p:cNvPicPr>
          <p:nvPr/>
        </p:nvPicPr>
        <p:blipFill>
          <a:blip r:embed="rId4"/>
          <a:srcRect/>
          <a:stretch>
            <a:fillRect/>
          </a:stretch>
        </p:blipFill>
        <p:spPr bwMode="auto">
          <a:xfrm>
            <a:off x="1500166" y="4857760"/>
            <a:ext cx="2428892" cy="903501"/>
          </a:xfrm>
          <a:prstGeom prst="rect">
            <a:avLst/>
          </a:prstGeom>
          <a:noFill/>
          <a:ln w="9525">
            <a:noFill/>
            <a:miter lim="800000"/>
            <a:headEnd/>
            <a:tailEnd/>
          </a:ln>
          <a:effectLst/>
        </p:spPr>
      </p:pic>
      <p:pic>
        <p:nvPicPr>
          <p:cNvPr id="28677" name="Picture 5"/>
          <p:cNvPicPr>
            <a:picLocks noChangeAspect="1" noChangeArrowheads="1"/>
          </p:cNvPicPr>
          <p:nvPr/>
        </p:nvPicPr>
        <p:blipFill>
          <a:blip r:embed="rId5"/>
          <a:srcRect/>
          <a:stretch>
            <a:fillRect/>
          </a:stretch>
        </p:blipFill>
        <p:spPr bwMode="auto">
          <a:xfrm>
            <a:off x="4572000" y="4929198"/>
            <a:ext cx="3714776" cy="497857"/>
          </a:xfrm>
          <a:prstGeom prst="rect">
            <a:avLst/>
          </a:prstGeom>
          <a:noFill/>
          <a:ln w="9525">
            <a:solidFill>
              <a:schemeClr val="accent1"/>
            </a:solidFill>
            <a:miter lim="800000"/>
            <a:headEnd/>
            <a:tailEnd/>
          </a:ln>
          <a:effectLst/>
        </p:spPr>
      </p:pic>
      <p:pic>
        <p:nvPicPr>
          <p:cNvPr id="7" name="Picture 4"/>
          <p:cNvPicPr>
            <a:picLocks noChangeAspect="1" noChangeArrowheads="1"/>
          </p:cNvPicPr>
          <p:nvPr/>
        </p:nvPicPr>
        <p:blipFill>
          <a:blip r:embed="rId6"/>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24" y="274638"/>
            <a:ext cx="8286776" cy="654032"/>
          </a:xfrm>
        </p:spPr>
        <p:txBody>
          <a:bodyPr>
            <a:normAutofit fontScale="90000"/>
          </a:bodyPr>
          <a:lstStyle/>
          <a:p>
            <a:pPr algn="l"/>
            <a:r>
              <a:rPr lang="en-US" b="1" dirty="0"/>
              <a:t>Clocked SR </a:t>
            </a:r>
            <a:r>
              <a:rPr lang="en-US" b="1" dirty="0" err="1"/>
              <a:t>Flipflop</a:t>
            </a:r>
            <a:r>
              <a:rPr lang="en-US" b="1" dirty="0"/>
              <a:t> (Set-Reset </a:t>
            </a:r>
            <a:r>
              <a:rPr lang="en-US" b="1" dirty="0" err="1"/>
              <a:t>Flipflop</a:t>
            </a:r>
            <a:r>
              <a:rPr lang="en-US" b="1" dirty="0"/>
              <a:t>)</a:t>
            </a:r>
          </a:p>
        </p:txBody>
      </p:sp>
      <p:pic>
        <p:nvPicPr>
          <p:cNvPr id="6" name="Picture 3"/>
          <p:cNvPicPr>
            <a:picLocks noChangeAspect="1" noChangeArrowheads="1"/>
          </p:cNvPicPr>
          <p:nvPr/>
        </p:nvPicPr>
        <p:blipFill>
          <a:blip r:embed="rId2"/>
          <a:srcRect/>
          <a:stretch>
            <a:fillRect/>
          </a:stretch>
        </p:blipFill>
        <p:spPr bwMode="auto">
          <a:xfrm>
            <a:off x="4357686" y="2285992"/>
            <a:ext cx="4488112" cy="2643206"/>
          </a:xfrm>
          <a:prstGeom prst="rect">
            <a:avLst/>
          </a:prstGeom>
          <a:noFill/>
          <a:ln w="9525">
            <a:noFill/>
            <a:miter lim="800000"/>
            <a:headEnd/>
            <a:tailEnd/>
          </a:ln>
          <a:effectLst/>
        </p:spPr>
      </p:pic>
      <p:pic>
        <p:nvPicPr>
          <p:cNvPr id="8" name="Picture 7"/>
          <p:cNvPicPr>
            <a:picLocks noChangeAspect="1" noChangeArrowheads="1"/>
          </p:cNvPicPr>
          <p:nvPr/>
        </p:nvPicPr>
        <p:blipFill>
          <a:blip r:embed="rId3"/>
          <a:srcRect/>
          <a:stretch>
            <a:fillRect/>
          </a:stretch>
        </p:blipFill>
        <p:spPr bwMode="auto">
          <a:xfrm>
            <a:off x="642910" y="2714620"/>
            <a:ext cx="2952750" cy="2143140"/>
          </a:xfrm>
          <a:prstGeom prst="rect">
            <a:avLst/>
          </a:prstGeom>
          <a:noFill/>
          <a:ln w="9525">
            <a:noFill/>
            <a:miter lim="800000"/>
            <a:headEnd/>
            <a:tailEnd/>
          </a:ln>
          <a:effectLst/>
        </p:spPr>
      </p:pic>
      <p:sp>
        <p:nvSpPr>
          <p:cNvPr id="9" name="Rectangle 8"/>
          <p:cNvSpPr/>
          <p:nvPr/>
        </p:nvSpPr>
        <p:spPr>
          <a:xfrm>
            <a:off x="857224" y="1714488"/>
            <a:ext cx="2500330" cy="523220"/>
          </a:xfrm>
          <a:prstGeom prst="rect">
            <a:avLst/>
          </a:prstGeom>
        </p:spPr>
        <p:txBody>
          <a:bodyPr wrap="square">
            <a:spAutoFit/>
          </a:bodyPr>
          <a:lstStyle/>
          <a:p>
            <a:r>
              <a:rPr lang="en-US" sz="2800" dirty="0"/>
              <a:t>   Logic Symbol</a:t>
            </a:r>
          </a:p>
        </p:txBody>
      </p:sp>
      <p:sp>
        <p:nvSpPr>
          <p:cNvPr id="10" name="Rectangle 9"/>
          <p:cNvSpPr/>
          <p:nvPr/>
        </p:nvSpPr>
        <p:spPr>
          <a:xfrm>
            <a:off x="5357818" y="1643050"/>
            <a:ext cx="2714644" cy="523220"/>
          </a:xfrm>
          <a:prstGeom prst="rect">
            <a:avLst/>
          </a:prstGeom>
        </p:spPr>
        <p:txBody>
          <a:bodyPr wrap="square">
            <a:spAutoFit/>
          </a:bodyPr>
          <a:lstStyle/>
          <a:p>
            <a:r>
              <a:rPr lang="en-US" sz="2800" dirty="0"/>
              <a:t>   Logic Diagram</a:t>
            </a:r>
          </a:p>
        </p:txBody>
      </p:sp>
      <p:pic>
        <p:nvPicPr>
          <p:cNvPr id="7" name="Picture 4"/>
          <p:cNvPicPr>
            <a:picLocks noChangeAspect="1" noChangeArrowheads="1"/>
          </p:cNvPicPr>
          <p:nvPr/>
        </p:nvPicPr>
        <p:blipFill>
          <a:blip r:embed="rId4" cstate="print"/>
          <a:srcRect/>
          <a:stretch>
            <a:fillRect/>
          </a:stretch>
        </p:blipFill>
        <p:spPr bwMode="auto">
          <a:xfrm>
            <a:off x="0" y="0"/>
            <a:ext cx="785786" cy="856024"/>
          </a:xfrm>
          <a:prstGeom prst="rect">
            <a:avLst/>
          </a:prstGeom>
          <a:noFill/>
          <a:ln w="9525">
            <a:noFill/>
            <a:miter lim="800000"/>
            <a:headEnd/>
            <a:tailEnd/>
          </a:ln>
        </p:spPr>
      </p:pic>
    </p:spTree>
  </p:cSld>
  <p:clrMapOvr>
    <a:masterClrMapping/>
  </p:clrMapOvr>
  <p:transition advClick="0" advTm="3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4"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ox(i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74638"/>
            <a:ext cx="7643866" cy="939784"/>
          </a:xfrm>
        </p:spPr>
        <p:txBody>
          <a:bodyPr>
            <a:normAutofit/>
          </a:bodyPr>
          <a:lstStyle/>
          <a:p>
            <a:pPr algn="l"/>
            <a:r>
              <a:rPr lang="en-US" b="1" dirty="0"/>
              <a:t>Clocked SR </a:t>
            </a:r>
            <a:r>
              <a:rPr lang="en-US" b="1" dirty="0" err="1"/>
              <a:t>Flipflop</a:t>
            </a:r>
            <a:r>
              <a:rPr lang="en-US" b="1" dirty="0"/>
              <a:t> Working</a:t>
            </a:r>
          </a:p>
        </p:txBody>
      </p:sp>
      <p:sp>
        <p:nvSpPr>
          <p:cNvPr id="5" name="Rectangle 4"/>
          <p:cNvSpPr/>
          <p:nvPr/>
        </p:nvSpPr>
        <p:spPr>
          <a:xfrm>
            <a:off x="357158" y="1357298"/>
            <a:ext cx="3539752" cy="369332"/>
          </a:xfrm>
          <a:prstGeom prst="rect">
            <a:avLst/>
          </a:prstGeom>
        </p:spPr>
        <p:txBody>
          <a:bodyPr wrap="none">
            <a:spAutoFit/>
          </a:bodyPr>
          <a:lstStyle/>
          <a:p>
            <a:r>
              <a:rPr lang="en-US" dirty="0"/>
              <a:t>   Case1:  When S=R=0, </a:t>
            </a:r>
            <a:r>
              <a:rPr lang="en-US" dirty="0" err="1"/>
              <a:t>clk</a:t>
            </a:r>
            <a:r>
              <a:rPr lang="en-US" dirty="0"/>
              <a:t>=1,Qn=0, </a:t>
            </a:r>
          </a:p>
        </p:txBody>
      </p:sp>
      <p:sp>
        <p:nvSpPr>
          <p:cNvPr id="6" name="Rectangle 5"/>
          <p:cNvSpPr/>
          <p:nvPr/>
        </p:nvSpPr>
        <p:spPr>
          <a:xfrm>
            <a:off x="5500694" y="1357298"/>
            <a:ext cx="3429024" cy="369332"/>
          </a:xfrm>
          <a:prstGeom prst="rect">
            <a:avLst/>
          </a:prstGeom>
        </p:spPr>
        <p:txBody>
          <a:bodyPr wrap="square">
            <a:spAutoFit/>
          </a:bodyPr>
          <a:lstStyle/>
          <a:p>
            <a:r>
              <a:rPr lang="en-US" dirty="0"/>
              <a:t>Case1:  When S=R=0, </a:t>
            </a:r>
            <a:r>
              <a:rPr lang="en-US" dirty="0" err="1"/>
              <a:t>clk</a:t>
            </a:r>
            <a:r>
              <a:rPr lang="en-US" dirty="0"/>
              <a:t>=1,Qn=1, </a:t>
            </a:r>
          </a:p>
        </p:txBody>
      </p:sp>
      <p:sp>
        <p:nvSpPr>
          <p:cNvPr id="23" name="Rectangle 22"/>
          <p:cNvSpPr/>
          <p:nvPr/>
        </p:nvSpPr>
        <p:spPr>
          <a:xfrm>
            <a:off x="857224" y="5715016"/>
            <a:ext cx="3206327" cy="369332"/>
          </a:xfrm>
          <a:prstGeom prst="rect">
            <a:avLst/>
          </a:prstGeom>
        </p:spPr>
        <p:txBody>
          <a:bodyPr wrap="square">
            <a:spAutoFit/>
          </a:bodyPr>
          <a:lstStyle/>
          <a:p>
            <a:r>
              <a:rPr lang="en-US" dirty="0"/>
              <a:t>Q</a:t>
            </a:r>
            <a:r>
              <a:rPr lang="en-US" sz="1200" dirty="0"/>
              <a:t>n+1</a:t>
            </a:r>
            <a:r>
              <a:rPr lang="en-US" dirty="0"/>
              <a:t>=0  same as previous output </a:t>
            </a:r>
          </a:p>
        </p:txBody>
      </p:sp>
      <p:sp>
        <p:nvSpPr>
          <p:cNvPr id="31" name="Rectangle 30"/>
          <p:cNvSpPr/>
          <p:nvPr/>
        </p:nvSpPr>
        <p:spPr>
          <a:xfrm>
            <a:off x="5429256" y="5643578"/>
            <a:ext cx="3429024" cy="369332"/>
          </a:xfrm>
          <a:prstGeom prst="rect">
            <a:avLst/>
          </a:prstGeom>
        </p:spPr>
        <p:txBody>
          <a:bodyPr wrap="square">
            <a:spAutoFit/>
          </a:bodyPr>
          <a:lstStyle/>
          <a:p>
            <a:r>
              <a:rPr lang="en-US" dirty="0"/>
              <a:t>Q</a:t>
            </a:r>
            <a:r>
              <a:rPr lang="en-US" sz="1200" dirty="0"/>
              <a:t>n+1</a:t>
            </a:r>
            <a:r>
              <a:rPr lang="en-US" dirty="0"/>
              <a:t>=1 same as previous output </a:t>
            </a:r>
          </a:p>
        </p:txBody>
      </p:sp>
      <p:pic>
        <p:nvPicPr>
          <p:cNvPr id="6145" name="Picture 1"/>
          <p:cNvPicPr>
            <a:picLocks noChangeAspect="1" noChangeArrowheads="1"/>
          </p:cNvPicPr>
          <p:nvPr/>
        </p:nvPicPr>
        <p:blipFill>
          <a:blip r:embed="rId3"/>
          <a:srcRect/>
          <a:stretch>
            <a:fillRect/>
          </a:stretch>
        </p:blipFill>
        <p:spPr bwMode="auto">
          <a:xfrm>
            <a:off x="500034" y="2214554"/>
            <a:ext cx="4010025" cy="2724152"/>
          </a:xfrm>
          <a:prstGeom prst="rect">
            <a:avLst/>
          </a:prstGeom>
          <a:noFill/>
          <a:ln w="9525">
            <a:noFill/>
            <a:miter lim="800000"/>
            <a:headEnd/>
            <a:tailEnd/>
          </a:ln>
          <a:effectLst/>
        </p:spPr>
      </p:pic>
      <p:pic>
        <p:nvPicPr>
          <p:cNvPr id="6146" name="Picture 2"/>
          <p:cNvPicPr>
            <a:picLocks noChangeAspect="1" noChangeArrowheads="1"/>
          </p:cNvPicPr>
          <p:nvPr/>
        </p:nvPicPr>
        <p:blipFill>
          <a:blip r:embed="rId4"/>
          <a:srcRect/>
          <a:stretch>
            <a:fillRect/>
          </a:stretch>
        </p:blipFill>
        <p:spPr bwMode="auto">
          <a:xfrm>
            <a:off x="142844" y="2143116"/>
            <a:ext cx="4357718" cy="3143272"/>
          </a:xfrm>
          <a:prstGeom prst="rect">
            <a:avLst/>
          </a:prstGeom>
          <a:noFill/>
          <a:ln w="9525">
            <a:noFill/>
            <a:miter lim="800000"/>
            <a:headEnd/>
            <a:tailEnd/>
          </a:ln>
          <a:effectLst/>
        </p:spPr>
      </p:pic>
      <p:pic>
        <p:nvPicPr>
          <p:cNvPr id="34" name="Picture 1"/>
          <p:cNvPicPr>
            <a:picLocks noChangeAspect="1" noChangeArrowheads="1"/>
          </p:cNvPicPr>
          <p:nvPr/>
        </p:nvPicPr>
        <p:blipFill>
          <a:blip r:embed="rId3"/>
          <a:srcRect/>
          <a:stretch>
            <a:fillRect/>
          </a:stretch>
        </p:blipFill>
        <p:spPr bwMode="auto">
          <a:xfrm>
            <a:off x="4857752" y="2285992"/>
            <a:ext cx="4010025" cy="2714644"/>
          </a:xfrm>
          <a:prstGeom prst="rect">
            <a:avLst/>
          </a:prstGeom>
          <a:noFill/>
          <a:ln w="9525">
            <a:noFill/>
            <a:miter lim="800000"/>
            <a:headEnd/>
            <a:tailEnd/>
          </a:ln>
          <a:effectLst/>
        </p:spPr>
      </p:pic>
      <p:pic>
        <p:nvPicPr>
          <p:cNvPr id="6148" name="Picture 4"/>
          <p:cNvPicPr>
            <a:picLocks noChangeAspect="1" noChangeArrowheads="1"/>
          </p:cNvPicPr>
          <p:nvPr/>
        </p:nvPicPr>
        <p:blipFill>
          <a:blip r:embed="rId5"/>
          <a:srcRect/>
          <a:stretch>
            <a:fillRect/>
          </a:stretch>
        </p:blipFill>
        <p:spPr bwMode="auto">
          <a:xfrm>
            <a:off x="4857752" y="2071678"/>
            <a:ext cx="4071966" cy="3143272"/>
          </a:xfrm>
          <a:prstGeom prst="rect">
            <a:avLst/>
          </a:prstGeom>
          <a:noFill/>
          <a:ln w="9525">
            <a:noFill/>
            <a:miter lim="800000"/>
            <a:headEnd/>
            <a:tailEnd/>
          </a:ln>
          <a:effectLst/>
        </p:spPr>
      </p:pic>
      <p:pic>
        <p:nvPicPr>
          <p:cNvPr id="11" name="Picture 4"/>
          <p:cNvPicPr>
            <a:picLocks noChangeAspect="1" noChangeArrowheads="1"/>
          </p:cNvPicPr>
          <p:nvPr/>
        </p:nvPicPr>
        <p:blipFill>
          <a:blip r:embed="rId6"/>
          <a:srcRect/>
          <a:stretch>
            <a:fillRect/>
          </a:stretch>
        </p:blipFill>
        <p:spPr bwMode="auto">
          <a:xfrm>
            <a:off x="0" y="0"/>
            <a:ext cx="852488" cy="9286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145"/>
                                        </p:tgtEl>
                                        <p:attrNameLst>
                                          <p:attrName>style.visibility</p:attrName>
                                        </p:attrNameLst>
                                      </p:cBhvr>
                                      <p:to>
                                        <p:strVal val="visible"/>
                                      </p:to>
                                    </p:set>
                                    <p:animEffect transition="in" filter="box(in)">
                                      <p:cBhvr>
                                        <p:cTn id="7" dur="500"/>
                                        <p:tgtEl>
                                          <p:spTgt spid="614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box(in)">
                                      <p:cBhvr>
                                        <p:cTn id="12" dur="500"/>
                                        <p:tgtEl>
                                          <p:spTgt spid="614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ox(i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ox(i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ox(in)">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6148"/>
                                        </p:tgtEl>
                                        <p:attrNameLst>
                                          <p:attrName>style.visibility</p:attrName>
                                        </p:attrNameLst>
                                      </p:cBhvr>
                                      <p:to>
                                        <p:strVal val="visible"/>
                                      </p:to>
                                    </p:set>
                                    <p:animEffect transition="in" filter="box(in)">
                                      <p:cBhvr>
                                        <p:cTn id="32" dur="500"/>
                                        <p:tgtEl>
                                          <p:spTgt spid="6148"/>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box(in)">
                                      <p:cBhvr>
                                        <p:cTn id="3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976" y="274638"/>
            <a:ext cx="7715304" cy="939784"/>
          </a:xfrm>
        </p:spPr>
        <p:txBody>
          <a:bodyPr>
            <a:normAutofit fontScale="90000"/>
          </a:bodyPr>
          <a:lstStyle/>
          <a:p>
            <a:pPr algn="l"/>
            <a:r>
              <a:rPr lang="en-US" b="1" dirty="0"/>
              <a:t>Clocked SR </a:t>
            </a:r>
            <a:r>
              <a:rPr lang="en-US" b="1" dirty="0" err="1"/>
              <a:t>Flipflop</a:t>
            </a:r>
            <a:r>
              <a:rPr lang="en-US" b="1" dirty="0"/>
              <a:t> Working Contd..</a:t>
            </a:r>
          </a:p>
        </p:txBody>
      </p:sp>
      <p:sp>
        <p:nvSpPr>
          <p:cNvPr id="5" name="Rectangle 4"/>
          <p:cNvSpPr/>
          <p:nvPr/>
        </p:nvSpPr>
        <p:spPr>
          <a:xfrm>
            <a:off x="357158" y="1643050"/>
            <a:ext cx="3825086" cy="369332"/>
          </a:xfrm>
          <a:prstGeom prst="rect">
            <a:avLst/>
          </a:prstGeom>
        </p:spPr>
        <p:txBody>
          <a:bodyPr wrap="none">
            <a:spAutoFit/>
          </a:bodyPr>
          <a:lstStyle/>
          <a:p>
            <a:r>
              <a:rPr lang="en-US" dirty="0"/>
              <a:t>   Case2:  When S=0; R=1, </a:t>
            </a:r>
            <a:r>
              <a:rPr lang="en-US" dirty="0" err="1"/>
              <a:t>clk</a:t>
            </a:r>
            <a:r>
              <a:rPr lang="en-US" dirty="0"/>
              <a:t>=1, </a:t>
            </a:r>
            <a:r>
              <a:rPr lang="en-US" dirty="0" err="1"/>
              <a:t>Qn</a:t>
            </a:r>
            <a:r>
              <a:rPr lang="en-US" dirty="0"/>
              <a:t>=0, </a:t>
            </a:r>
          </a:p>
        </p:txBody>
      </p:sp>
      <p:sp>
        <p:nvSpPr>
          <p:cNvPr id="6" name="Rectangle 5"/>
          <p:cNvSpPr/>
          <p:nvPr/>
        </p:nvSpPr>
        <p:spPr>
          <a:xfrm>
            <a:off x="5072066" y="1643050"/>
            <a:ext cx="3714776" cy="369332"/>
          </a:xfrm>
          <a:prstGeom prst="rect">
            <a:avLst/>
          </a:prstGeom>
        </p:spPr>
        <p:txBody>
          <a:bodyPr wrap="square">
            <a:spAutoFit/>
          </a:bodyPr>
          <a:lstStyle/>
          <a:p>
            <a:r>
              <a:rPr lang="en-US" dirty="0"/>
              <a:t>Case 2:  When S=0; R=1, </a:t>
            </a:r>
            <a:r>
              <a:rPr lang="en-US" dirty="0" err="1"/>
              <a:t>clk</a:t>
            </a:r>
            <a:r>
              <a:rPr lang="en-US" dirty="0"/>
              <a:t>=1, </a:t>
            </a:r>
            <a:r>
              <a:rPr lang="en-US" dirty="0" err="1"/>
              <a:t>Qn</a:t>
            </a:r>
            <a:r>
              <a:rPr lang="en-US" dirty="0"/>
              <a:t>=1 </a:t>
            </a:r>
          </a:p>
        </p:txBody>
      </p:sp>
      <p:sp>
        <p:nvSpPr>
          <p:cNvPr id="23" name="Rectangle 22"/>
          <p:cNvSpPr/>
          <p:nvPr/>
        </p:nvSpPr>
        <p:spPr>
          <a:xfrm>
            <a:off x="857224" y="5715016"/>
            <a:ext cx="3206327" cy="369332"/>
          </a:xfrm>
          <a:prstGeom prst="rect">
            <a:avLst/>
          </a:prstGeom>
        </p:spPr>
        <p:txBody>
          <a:bodyPr wrap="square">
            <a:spAutoFit/>
          </a:bodyPr>
          <a:lstStyle/>
          <a:p>
            <a:r>
              <a:rPr lang="en-US" dirty="0"/>
              <a:t>Q</a:t>
            </a:r>
            <a:r>
              <a:rPr lang="en-US" sz="1200" dirty="0"/>
              <a:t>n+1</a:t>
            </a:r>
            <a:r>
              <a:rPr lang="en-US" dirty="0"/>
              <a:t>= 0  Reset</a:t>
            </a:r>
          </a:p>
        </p:txBody>
      </p:sp>
      <p:sp>
        <p:nvSpPr>
          <p:cNvPr id="31" name="Rectangle 30"/>
          <p:cNvSpPr/>
          <p:nvPr/>
        </p:nvSpPr>
        <p:spPr>
          <a:xfrm>
            <a:off x="5429256" y="5643578"/>
            <a:ext cx="3429024" cy="369332"/>
          </a:xfrm>
          <a:prstGeom prst="rect">
            <a:avLst/>
          </a:prstGeom>
        </p:spPr>
        <p:txBody>
          <a:bodyPr wrap="square">
            <a:spAutoFit/>
          </a:bodyPr>
          <a:lstStyle/>
          <a:p>
            <a:r>
              <a:rPr lang="en-US" dirty="0"/>
              <a:t>Q</a:t>
            </a:r>
            <a:r>
              <a:rPr lang="en-US" sz="1200" dirty="0"/>
              <a:t>n+1</a:t>
            </a:r>
            <a:r>
              <a:rPr lang="en-US" dirty="0"/>
              <a:t>  = 0  Reset</a:t>
            </a:r>
          </a:p>
        </p:txBody>
      </p:sp>
      <p:pic>
        <p:nvPicPr>
          <p:cNvPr id="5121" name="Picture 1"/>
          <p:cNvPicPr>
            <a:picLocks noChangeAspect="1" noChangeArrowheads="1"/>
          </p:cNvPicPr>
          <p:nvPr/>
        </p:nvPicPr>
        <p:blipFill>
          <a:blip r:embed="rId2"/>
          <a:srcRect/>
          <a:stretch>
            <a:fillRect/>
          </a:stretch>
        </p:blipFill>
        <p:spPr bwMode="auto">
          <a:xfrm>
            <a:off x="571472" y="2428868"/>
            <a:ext cx="4218886" cy="2857520"/>
          </a:xfrm>
          <a:prstGeom prst="rect">
            <a:avLst/>
          </a:prstGeom>
          <a:noFill/>
          <a:ln w="9525">
            <a:noFill/>
            <a:miter lim="800000"/>
            <a:headEnd/>
            <a:tailEnd/>
          </a:ln>
          <a:effectLst/>
        </p:spPr>
      </p:pic>
      <p:pic>
        <p:nvPicPr>
          <p:cNvPr id="5122" name="Picture 2"/>
          <p:cNvPicPr>
            <a:picLocks noChangeAspect="1" noChangeArrowheads="1"/>
          </p:cNvPicPr>
          <p:nvPr/>
        </p:nvPicPr>
        <p:blipFill>
          <a:blip r:embed="rId3"/>
          <a:srcRect/>
          <a:stretch>
            <a:fillRect/>
          </a:stretch>
        </p:blipFill>
        <p:spPr bwMode="auto">
          <a:xfrm>
            <a:off x="5000628" y="2500306"/>
            <a:ext cx="3929090" cy="2661237"/>
          </a:xfrm>
          <a:prstGeom prst="rect">
            <a:avLst/>
          </a:prstGeom>
          <a:noFill/>
          <a:ln w="9525">
            <a:noFill/>
            <a:miter lim="800000"/>
            <a:headEnd/>
            <a:tailEnd/>
          </a:ln>
          <a:effectLst/>
        </p:spPr>
      </p:pic>
      <p:pic>
        <p:nvPicPr>
          <p:cNvPr id="9" name="Picture 4"/>
          <p:cNvPicPr>
            <a:picLocks noChangeAspect="1" noChangeArrowheads="1"/>
          </p:cNvPicPr>
          <p:nvPr/>
        </p:nvPicPr>
        <p:blipFill>
          <a:blip r:embed="rId4"/>
          <a:srcRect/>
          <a:stretch>
            <a:fillRect/>
          </a:stretch>
        </p:blipFill>
        <p:spPr bwMode="auto">
          <a:xfrm>
            <a:off x="0" y="0"/>
            <a:ext cx="852488" cy="9286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121"/>
                                        </p:tgtEl>
                                        <p:attrNameLst>
                                          <p:attrName>style.visibility</p:attrName>
                                        </p:attrNameLst>
                                      </p:cBhvr>
                                      <p:to>
                                        <p:strVal val="visible"/>
                                      </p:to>
                                    </p:set>
                                    <p:animEffect transition="in" filter="box(in)">
                                      <p:cBhvr>
                                        <p:cTn id="7" dur="500"/>
                                        <p:tgtEl>
                                          <p:spTgt spid="512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ox(in)">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i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5122"/>
                                        </p:tgtEl>
                                        <p:attrNameLst>
                                          <p:attrName>style.visibility</p:attrName>
                                        </p:attrNameLst>
                                      </p:cBhvr>
                                      <p:to>
                                        <p:strVal val="visible"/>
                                      </p:to>
                                    </p:set>
                                    <p:animEffect transition="in" filter="box(in)">
                                      <p:cBhvr>
                                        <p:cTn id="22" dur="500"/>
                                        <p:tgtEl>
                                          <p:spTgt spid="512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ox(in)">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274638"/>
            <a:ext cx="7858180" cy="654032"/>
          </a:xfrm>
        </p:spPr>
        <p:txBody>
          <a:bodyPr>
            <a:normAutofit fontScale="90000"/>
          </a:bodyPr>
          <a:lstStyle/>
          <a:p>
            <a:pPr algn="l"/>
            <a:r>
              <a:rPr lang="en-US" b="1" dirty="0"/>
              <a:t>Clocked SR </a:t>
            </a:r>
            <a:r>
              <a:rPr lang="en-US" b="1" dirty="0" err="1"/>
              <a:t>Flipflop</a:t>
            </a:r>
            <a:r>
              <a:rPr lang="en-US" b="1" dirty="0"/>
              <a:t> Working Cont..</a:t>
            </a:r>
          </a:p>
        </p:txBody>
      </p:sp>
      <p:sp>
        <p:nvSpPr>
          <p:cNvPr id="5" name="Rectangle 4"/>
          <p:cNvSpPr/>
          <p:nvPr/>
        </p:nvSpPr>
        <p:spPr>
          <a:xfrm>
            <a:off x="357158" y="1357298"/>
            <a:ext cx="3877985" cy="369332"/>
          </a:xfrm>
          <a:prstGeom prst="rect">
            <a:avLst/>
          </a:prstGeom>
        </p:spPr>
        <p:txBody>
          <a:bodyPr wrap="none">
            <a:spAutoFit/>
          </a:bodyPr>
          <a:lstStyle/>
          <a:p>
            <a:r>
              <a:rPr lang="en-US" dirty="0"/>
              <a:t>   Case 3:  When S=1; R=0, </a:t>
            </a:r>
            <a:r>
              <a:rPr lang="en-US" dirty="0" err="1"/>
              <a:t>clk</a:t>
            </a:r>
            <a:r>
              <a:rPr lang="en-US" dirty="0"/>
              <a:t>=1, </a:t>
            </a:r>
            <a:r>
              <a:rPr lang="en-US" dirty="0" err="1"/>
              <a:t>Q</a:t>
            </a:r>
            <a:r>
              <a:rPr lang="en-US" sz="1600" dirty="0" err="1"/>
              <a:t>n</a:t>
            </a:r>
            <a:r>
              <a:rPr lang="en-US" dirty="0"/>
              <a:t>=0, </a:t>
            </a:r>
          </a:p>
        </p:txBody>
      </p:sp>
      <p:sp>
        <p:nvSpPr>
          <p:cNvPr id="6" name="Rectangle 5"/>
          <p:cNvSpPr/>
          <p:nvPr/>
        </p:nvSpPr>
        <p:spPr>
          <a:xfrm>
            <a:off x="5214942" y="1357298"/>
            <a:ext cx="3714776" cy="369332"/>
          </a:xfrm>
          <a:prstGeom prst="rect">
            <a:avLst/>
          </a:prstGeom>
        </p:spPr>
        <p:txBody>
          <a:bodyPr wrap="square">
            <a:spAutoFit/>
          </a:bodyPr>
          <a:lstStyle/>
          <a:p>
            <a:r>
              <a:rPr lang="en-US" dirty="0"/>
              <a:t>Case 3:  When S=1; R=0, </a:t>
            </a:r>
            <a:r>
              <a:rPr lang="en-US" dirty="0" err="1"/>
              <a:t>clk</a:t>
            </a:r>
            <a:r>
              <a:rPr lang="en-US" dirty="0"/>
              <a:t>=1, </a:t>
            </a:r>
            <a:r>
              <a:rPr lang="en-US" dirty="0" err="1"/>
              <a:t>Q</a:t>
            </a:r>
            <a:r>
              <a:rPr lang="en-US" sz="1600" dirty="0" err="1"/>
              <a:t>n</a:t>
            </a:r>
            <a:r>
              <a:rPr lang="en-US" sz="1600" dirty="0"/>
              <a:t>=</a:t>
            </a:r>
            <a:r>
              <a:rPr lang="en-US" dirty="0"/>
              <a:t>1 </a:t>
            </a:r>
          </a:p>
        </p:txBody>
      </p:sp>
      <p:sp>
        <p:nvSpPr>
          <p:cNvPr id="23" name="Rectangle 22"/>
          <p:cNvSpPr/>
          <p:nvPr/>
        </p:nvSpPr>
        <p:spPr>
          <a:xfrm>
            <a:off x="857224" y="5715016"/>
            <a:ext cx="3206327" cy="369332"/>
          </a:xfrm>
          <a:prstGeom prst="rect">
            <a:avLst/>
          </a:prstGeom>
        </p:spPr>
        <p:txBody>
          <a:bodyPr wrap="square">
            <a:spAutoFit/>
          </a:bodyPr>
          <a:lstStyle/>
          <a:p>
            <a:r>
              <a:rPr lang="en-US" dirty="0"/>
              <a:t>Q</a:t>
            </a:r>
            <a:r>
              <a:rPr lang="en-US" sz="1200" dirty="0"/>
              <a:t>n+1</a:t>
            </a:r>
            <a:r>
              <a:rPr lang="en-US" dirty="0"/>
              <a:t>= 1  Set</a:t>
            </a:r>
          </a:p>
        </p:txBody>
      </p:sp>
      <p:sp>
        <p:nvSpPr>
          <p:cNvPr id="31" name="Rectangle 30"/>
          <p:cNvSpPr/>
          <p:nvPr/>
        </p:nvSpPr>
        <p:spPr>
          <a:xfrm>
            <a:off x="5500694" y="5786454"/>
            <a:ext cx="3429024" cy="369332"/>
          </a:xfrm>
          <a:prstGeom prst="rect">
            <a:avLst/>
          </a:prstGeom>
        </p:spPr>
        <p:txBody>
          <a:bodyPr wrap="square">
            <a:spAutoFit/>
          </a:bodyPr>
          <a:lstStyle/>
          <a:p>
            <a:r>
              <a:rPr lang="en-US" dirty="0"/>
              <a:t>Q</a:t>
            </a:r>
            <a:r>
              <a:rPr lang="en-US" sz="1200" dirty="0"/>
              <a:t>n+1</a:t>
            </a:r>
            <a:r>
              <a:rPr lang="en-US" dirty="0"/>
              <a:t>  = 1  Set</a:t>
            </a:r>
          </a:p>
        </p:txBody>
      </p:sp>
      <p:pic>
        <p:nvPicPr>
          <p:cNvPr id="4098" name="Picture 2"/>
          <p:cNvPicPr>
            <a:picLocks noChangeAspect="1" noChangeArrowheads="1"/>
          </p:cNvPicPr>
          <p:nvPr/>
        </p:nvPicPr>
        <p:blipFill>
          <a:blip r:embed="rId2"/>
          <a:srcRect/>
          <a:stretch>
            <a:fillRect/>
          </a:stretch>
        </p:blipFill>
        <p:spPr bwMode="auto">
          <a:xfrm>
            <a:off x="4786314" y="2357430"/>
            <a:ext cx="3910815" cy="2669287"/>
          </a:xfrm>
          <a:prstGeom prst="rect">
            <a:avLst/>
          </a:prstGeom>
          <a:noFill/>
          <a:ln w="9525">
            <a:noFill/>
            <a:miter lim="800000"/>
            <a:headEnd/>
            <a:tailEnd/>
          </a:ln>
          <a:effectLst/>
        </p:spPr>
      </p:pic>
      <p:pic>
        <p:nvPicPr>
          <p:cNvPr id="9" name="Picture 4"/>
          <p:cNvPicPr>
            <a:picLocks noChangeAspect="1" noChangeArrowheads="1"/>
          </p:cNvPicPr>
          <p:nvPr/>
        </p:nvPicPr>
        <p:blipFill>
          <a:blip r:embed="rId3"/>
          <a:srcRect/>
          <a:stretch>
            <a:fillRect/>
          </a:stretch>
        </p:blipFill>
        <p:spPr bwMode="auto">
          <a:xfrm>
            <a:off x="0" y="0"/>
            <a:ext cx="852488" cy="928688"/>
          </a:xfrm>
          <a:prstGeom prst="rect">
            <a:avLst/>
          </a:prstGeom>
          <a:noFill/>
          <a:ln w="9525">
            <a:noFill/>
            <a:miter lim="800000"/>
            <a:headEnd/>
            <a:tailEnd/>
          </a:ln>
        </p:spPr>
      </p:pic>
      <p:pic>
        <p:nvPicPr>
          <p:cNvPr id="3" name="Picture 1"/>
          <p:cNvPicPr>
            <a:picLocks noChangeAspect="1" noChangeArrowheads="1"/>
          </p:cNvPicPr>
          <p:nvPr/>
        </p:nvPicPr>
        <p:blipFill>
          <a:blip r:embed="rId4"/>
          <a:srcRect/>
          <a:stretch>
            <a:fillRect/>
          </a:stretch>
        </p:blipFill>
        <p:spPr bwMode="auto">
          <a:xfrm>
            <a:off x="357158" y="2071678"/>
            <a:ext cx="4352925" cy="28479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ox(i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box(in)">
                                      <p:cBhvr>
                                        <p:cTn id="17" dur="500"/>
                                        <p:tgtEl>
                                          <p:spTgt spid="409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ox(in)">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62" y="274638"/>
            <a:ext cx="7929618" cy="939784"/>
          </a:xfrm>
        </p:spPr>
        <p:txBody>
          <a:bodyPr>
            <a:normAutofit fontScale="90000"/>
          </a:bodyPr>
          <a:lstStyle/>
          <a:p>
            <a:pPr algn="l"/>
            <a:r>
              <a:rPr lang="en-US" b="1" dirty="0"/>
              <a:t>Clocked SR </a:t>
            </a:r>
            <a:r>
              <a:rPr lang="en-US" b="1" dirty="0" err="1"/>
              <a:t>Flipflop</a:t>
            </a:r>
            <a:r>
              <a:rPr lang="en-US" b="1" dirty="0"/>
              <a:t> Working Cont..</a:t>
            </a:r>
          </a:p>
        </p:txBody>
      </p:sp>
      <p:sp>
        <p:nvSpPr>
          <p:cNvPr id="5" name="Rectangle 4"/>
          <p:cNvSpPr/>
          <p:nvPr/>
        </p:nvSpPr>
        <p:spPr>
          <a:xfrm>
            <a:off x="357158" y="1357298"/>
            <a:ext cx="3877985" cy="369332"/>
          </a:xfrm>
          <a:prstGeom prst="rect">
            <a:avLst/>
          </a:prstGeom>
        </p:spPr>
        <p:txBody>
          <a:bodyPr wrap="none">
            <a:spAutoFit/>
          </a:bodyPr>
          <a:lstStyle/>
          <a:p>
            <a:r>
              <a:rPr lang="en-US" dirty="0"/>
              <a:t>   Case 4:  When S=1; R=1, </a:t>
            </a:r>
            <a:r>
              <a:rPr lang="en-US" dirty="0" err="1"/>
              <a:t>clk</a:t>
            </a:r>
            <a:r>
              <a:rPr lang="en-US" dirty="0"/>
              <a:t>=1, </a:t>
            </a:r>
            <a:r>
              <a:rPr lang="en-US" dirty="0" err="1"/>
              <a:t>Q</a:t>
            </a:r>
            <a:r>
              <a:rPr lang="en-US" sz="1600" dirty="0" err="1"/>
              <a:t>n</a:t>
            </a:r>
            <a:r>
              <a:rPr lang="en-US" dirty="0"/>
              <a:t>=0, </a:t>
            </a:r>
          </a:p>
        </p:txBody>
      </p:sp>
      <p:sp>
        <p:nvSpPr>
          <p:cNvPr id="6" name="Rectangle 5"/>
          <p:cNvSpPr/>
          <p:nvPr/>
        </p:nvSpPr>
        <p:spPr>
          <a:xfrm>
            <a:off x="5214942" y="1357298"/>
            <a:ext cx="3714776" cy="369332"/>
          </a:xfrm>
          <a:prstGeom prst="rect">
            <a:avLst/>
          </a:prstGeom>
        </p:spPr>
        <p:txBody>
          <a:bodyPr wrap="square">
            <a:spAutoFit/>
          </a:bodyPr>
          <a:lstStyle/>
          <a:p>
            <a:r>
              <a:rPr lang="en-US" dirty="0"/>
              <a:t>Case 4:  When S=1; R=1, </a:t>
            </a:r>
            <a:r>
              <a:rPr lang="en-US" dirty="0" err="1"/>
              <a:t>clk</a:t>
            </a:r>
            <a:r>
              <a:rPr lang="en-US" dirty="0"/>
              <a:t>=1, </a:t>
            </a:r>
            <a:r>
              <a:rPr lang="en-US" dirty="0" err="1"/>
              <a:t>Q</a:t>
            </a:r>
            <a:r>
              <a:rPr lang="en-US" sz="1600" dirty="0" err="1"/>
              <a:t>n</a:t>
            </a:r>
            <a:r>
              <a:rPr lang="en-US" sz="1600" dirty="0"/>
              <a:t>=</a:t>
            </a:r>
            <a:r>
              <a:rPr lang="en-US" dirty="0"/>
              <a:t>1 </a:t>
            </a:r>
          </a:p>
        </p:txBody>
      </p:sp>
      <p:sp>
        <p:nvSpPr>
          <p:cNvPr id="23" name="Rectangle 22"/>
          <p:cNvSpPr/>
          <p:nvPr/>
        </p:nvSpPr>
        <p:spPr>
          <a:xfrm>
            <a:off x="857224" y="5357826"/>
            <a:ext cx="3206327" cy="646331"/>
          </a:xfrm>
          <a:prstGeom prst="rect">
            <a:avLst/>
          </a:prstGeom>
        </p:spPr>
        <p:txBody>
          <a:bodyPr wrap="square">
            <a:spAutoFit/>
          </a:bodyPr>
          <a:lstStyle/>
          <a:p>
            <a:r>
              <a:rPr lang="en-US" dirty="0"/>
              <a:t>Q</a:t>
            </a:r>
            <a:r>
              <a:rPr lang="en-US" sz="1200" dirty="0"/>
              <a:t>n+1</a:t>
            </a:r>
            <a:r>
              <a:rPr lang="en-US" dirty="0"/>
              <a:t>= 1   &amp; Q’</a:t>
            </a:r>
            <a:r>
              <a:rPr lang="en-US" sz="1200" dirty="0"/>
              <a:t>n+1  </a:t>
            </a:r>
            <a:r>
              <a:rPr lang="en-US" sz="1600" dirty="0"/>
              <a:t>is also one which is an indeterminate state</a:t>
            </a:r>
            <a:r>
              <a:rPr lang="en-US" dirty="0"/>
              <a:t> </a:t>
            </a:r>
          </a:p>
        </p:txBody>
      </p:sp>
      <p:sp>
        <p:nvSpPr>
          <p:cNvPr id="34" name="Rectangle 33"/>
          <p:cNvSpPr/>
          <p:nvPr/>
        </p:nvSpPr>
        <p:spPr>
          <a:xfrm>
            <a:off x="5500694" y="5429264"/>
            <a:ext cx="3206327" cy="646331"/>
          </a:xfrm>
          <a:prstGeom prst="rect">
            <a:avLst/>
          </a:prstGeom>
        </p:spPr>
        <p:txBody>
          <a:bodyPr wrap="square">
            <a:spAutoFit/>
          </a:bodyPr>
          <a:lstStyle/>
          <a:p>
            <a:r>
              <a:rPr lang="en-US" dirty="0"/>
              <a:t>Q</a:t>
            </a:r>
            <a:r>
              <a:rPr lang="en-US" sz="1200" dirty="0"/>
              <a:t>n+1</a:t>
            </a:r>
            <a:r>
              <a:rPr lang="en-US" dirty="0"/>
              <a:t>= 1   &amp; Q’</a:t>
            </a:r>
            <a:r>
              <a:rPr lang="en-US" sz="1200" dirty="0"/>
              <a:t>n+1  </a:t>
            </a:r>
            <a:r>
              <a:rPr lang="en-US" sz="1600" dirty="0"/>
              <a:t>is also one which is an indeterminate state</a:t>
            </a:r>
            <a:r>
              <a:rPr lang="en-US" dirty="0"/>
              <a:t> </a:t>
            </a:r>
          </a:p>
        </p:txBody>
      </p:sp>
      <p:pic>
        <p:nvPicPr>
          <p:cNvPr id="3073" name="Picture 1"/>
          <p:cNvPicPr>
            <a:picLocks noChangeAspect="1" noChangeArrowheads="1"/>
          </p:cNvPicPr>
          <p:nvPr/>
        </p:nvPicPr>
        <p:blipFill>
          <a:blip r:embed="rId2"/>
          <a:srcRect/>
          <a:stretch>
            <a:fillRect/>
          </a:stretch>
        </p:blipFill>
        <p:spPr bwMode="auto">
          <a:xfrm>
            <a:off x="285720" y="2000240"/>
            <a:ext cx="4445031" cy="3000396"/>
          </a:xfrm>
          <a:prstGeom prst="rect">
            <a:avLst/>
          </a:prstGeom>
          <a:noFill/>
          <a:ln w="9525">
            <a:noFill/>
            <a:miter lim="800000"/>
            <a:headEnd/>
            <a:tailEnd/>
          </a:ln>
          <a:effectLst/>
        </p:spPr>
      </p:pic>
      <p:pic>
        <p:nvPicPr>
          <p:cNvPr id="3074" name="Picture 2"/>
          <p:cNvPicPr>
            <a:picLocks noChangeAspect="1" noChangeArrowheads="1"/>
          </p:cNvPicPr>
          <p:nvPr/>
        </p:nvPicPr>
        <p:blipFill>
          <a:blip r:embed="rId3"/>
          <a:srcRect/>
          <a:stretch>
            <a:fillRect/>
          </a:stretch>
        </p:blipFill>
        <p:spPr bwMode="auto">
          <a:xfrm>
            <a:off x="4929190" y="2000240"/>
            <a:ext cx="3893856" cy="2928958"/>
          </a:xfrm>
          <a:prstGeom prst="rect">
            <a:avLst/>
          </a:prstGeom>
          <a:noFill/>
          <a:ln w="9525">
            <a:noFill/>
            <a:miter lim="800000"/>
            <a:headEnd/>
            <a:tailEnd/>
          </a:ln>
          <a:effectLst/>
        </p:spPr>
      </p:pic>
      <p:pic>
        <p:nvPicPr>
          <p:cNvPr id="9" name="Picture 4"/>
          <p:cNvPicPr>
            <a:picLocks noChangeAspect="1" noChangeArrowheads="1"/>
          </p:cNvPicPr>
          <p:nvPr/>
        </p:nvPicPr>
        <p:blipFill>
          <a:blip r:embed="rId4"/>
          <a:srcRect/>
          <a:stretch>
            <a:fillRect/>
          </a:stretch>
        </p:blipFill>
        <p:spPr bwMode="auto">
          <a:xfrm>
            <a:off x="0" y="0"/>
            <a:ext cx="852488" cy="9286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073"/>
                                        </p:tgtEl>
                                        <p:attrNameLst>
                                          <p:attrName>style.visibility</p:attrName>
                                        </p:attrNameLst>
                                      </p:cBhvr>
                                      <p:to>
                                        <p:strVal val="visible"/>
                                      </p:to>
                                    </p:set>
                                    <p:animEffect transition="in" filter="box(in)">
                                      <p:cBhvr>
                                        <p:cTn id="7" dur="500"/>
                                        <p:tgtEl>
                                          <p:spTgt spid="307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ox(in)">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box(in)">
                                      <p:cBhvr>
                                        <p:cTn id="17" dur="500"/>
                                        <p:tgtEl>
                                          <p:spTgt spid="307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box(in)">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Clocked SR </a:t>
            </a:r>
            <a:r>
              <a:rPr lang="en-US" b="1" dirty="0" err="1"/>
              <a:t>Flipflop</a:t>
            </a:r>
            <a:r>
              <a:rPr lang="en-US" b="1" dirty="0"/>
              <a:t> Working Contd..</a:t>
            </a:r>
          </a:p>
        </p:txBody>
      </p:sp>
      <p:sp>
        <p:nvSpPr>
          <p:cNvPr id="3" name="Content Placeholder 2"/>
          <p:cNvSpPr>
            <a:spLocks noGrp="1"/>
          </p:cNvSpPr>
          <p:nvPr>
            <p:ph idx="1"/>
          </p:nvPr>
        </p:nvSpPr>
        <p:spPr>
          <a:xfrm>
            <a:off x="0" y="1600200"/>
            <a:ext cx="8686800" cy="4525963"/>
          </a:xfrm>
        </p:spPr>
        <p:txBody>
          <a:bodyPr>
            <a:normAutofit/>
          </a:bodyPr>
          <a:lstStyle/>
          <a:p>
            <a:r>
              <a:rPr lang="en-US" b="1" dirty="0"/>
              <a:t>Case 1</a:t>
            </a:r>
            <a:r>
              <a:rPr lang="en-US" dirty="0"/>
              <a:t>: If S=R=0 and the clock pulse is applied,                 	the output do not change, Q</a:t>
            </a:r>
            <a:r>
              <a:rPr lang="en-US" baseline="-25000" dirty="0"/>
              <a:t>n+1 = </a:t>
            </a:r>
            <a:r>
              <a:rPr lang="en-US" dirty="0" err="1"/>
              <a:t>Q</a:t>
            </a:r>
            <a:r>
              <a:rPr lang="en-US" baseline="-25000" dirty="0" err="1"/>
              <a:t>n</a:t>
            </a:r>
            <a:endParaRPr lang="en-US" dirty="0"/>
          </a:p>
          <a:p>
            <a:r>
              <a:rPr lang="en-US" b="1" dirty="0"/>
              <a:t>Case 2: </a:t>
            </a:r>
            <a:r>
              <a:rPr lang="en-US" dirty="0"/>
              <a:t>If S= 0, R=1 and the clock pulse is applied, 	Q</a:t>
            </a:r>
            <a:r>
              <a:rPr lang="en-US" baseline="-25000" dirty="0"/>
              <a:t>n+1</a:t>
            </a:r>
            <a:r>
              <a:rPr lang="en-US" dirty="0"/>
              <a:t>= 0</a:t>
            </a:r>
          </a:p>
          <a:p>
            <a:r>
              <a:rPr lang="en-US" b="1" dirty="0"/>
              <a:t>Case 3: </a:t>
            </a:r>
            <a:r>
              <a:rPr lang="en-US" dirty="0"/>
              <a:t>If S= 1, R=0 and the clock pulse is applied, 	Q</a:t>
            </a:r>
            <a:r>
              <a:rPr lang="en-US" baseline="-25000" dirty="0"/>
              <a:t>n+1</a:t>
            </a:r>
            <a:r>
              <a:rPr lang="en-US" dirty="0"/>
              <a:t>= 1</a:t>
            </a:r>
          </a:p>
          <a:p>
            <a:r>
              <a:rPr lang="en-US" b="1" dirty="0"/>
              <a:t>Case4: </a:t>
            </a:r>
            <a:r>
              <a:rPr lang="en-US" dirty="0"/>
              <a:t>If S= 1, R=1 and the clock pulse is applied,  	the state of the </a:t>
            </a:r>
            <a:r>
              <a:rPr lang="en-US" dirty="0" err="1"/>
              <a:t>flipflop</a:t>
            </a:r>
            <a:r>
              <a:rPr lang="en-US" dirty="0"/>
              <a:t> is undefined.</a:t>
            </a:r>
          </a:p>
          <a:p>
            <a:endParaRPr lang="en-US" dirty="0"/>
          </a:p>
        </p:txBody>
      </p:sp>
      <p:pic>
        <p:nvPicPr>
          <p:cNvPr id="4" name="Picture 4"/>
          <p:cNvPicPr>
            <a:picLocks noChangeAspect="1" noChangeArrowheads="1"/>
          </p:cNvPicPr>
          <p:nvPr/>
        </p:nvPicPr>
        <p:blipFill>
          <a:blip r:embed="rId2"/>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62" y="274638"/>
            <a:ext cx="7758138" cy="582594"/>
          </a:xfrm>
        </p:spPr>
        <p:txBody>
          <a:bodyPr>
            <a:normAutofit fontScale="90000"/>
          </a:bodyPr>
          <a:lstStyle/>
          <a:p>
            <a:r>
              <a:rPr lang="en-US" b="1" dirty="0"/>
              <a:t>Clocked SR </a:t>
            </a:r>
            <a:r>
              <a:rPr lang="en-US" b="1" dirty="0" err="1"/>
              <a:t>Flipflop</a:t>
            </a:r>
            <a:r>
              <a:rPr lang="en-US" b="1" dirty="0"/>
              <a:t> Working Contd..</a:t>
            </a:r>
          </a:p>
        </p:txBody>
      </p:sp>
      <p:graphicFrame>
        <p:nvGraphicFramePr>
          <p:cNvPr id="1034" name="Object 10"/>
          <p:cNvGraphicFramePr>
            <a:graphicFrameLocks noChangeAspect="1"/>
          </p:cNvGraphicFramePr>
          <p:nvPr/>
        </p:nvGraphicFramePr>
        <p:xfrm>
          <a:off x="0" y="0"/>
          <a:ext cx="200025" cy="219075"/>
        </p:xfrm>
        <a:graphic>
          <a:graphicData uri="http://schemas.openxmlformats.org/presentationml/2006/ole">
            <mc:AlternateContent xmlns:mc="http://schemas.openxmlformats.org/markup-compatibility/2006">
              <mc:Choice xmlns:v="urn:schemas-microsoft-com:vml" Requires="v">
                <p:oleObj spid="_x0000_s1034" name="Bitmap Image" r:id="rId3" imgW="200159" imgH="219222" progId="PBrush">
                  <p:embed/>
                </p:oleObj>
              </mc:Choice>
              <mc:Fallback>
                <p:oleObj name="Bitmap Image" r:id="rId3" imgW="200159" imgH="219222" progId="PBrush">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000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3" name="Object 9"/>
          <p:cNvGraphicFramePr>
            <a:graphicFrameLocks noChangeAspect="1"/>
          </p:cNvGraphicFramePr>
          <p:nvPr/>
        </p:nvGraphicFramePr>
        <p:xfrm>
          <a:off x="0" y="0"/>
          <a:ext cx="200025" cy="219075"/>
        </p:xfrm>
        <a:graphic>
          <a:graphicData uri="http://schemas.openxmlformats.org/presentationml/2006/ole">
            <mc:AlternateContent xmlns:mc="http://schemas.openxmlformats.org/markup-compatibility/2006">
              <mc:Choice xmlns:v="urn:schemas-microsoft-com:vml" Requires="v">
                <p:oleObj spid="_x0000_s1033" name="Bitmap Image" r:id="rId5" imgW="200159" imgH="219222" progId="PBrush">
                  <p:embed/>
                </p:oleObj>
              </mc:Choice>
              <mc:Fallback>
                <p:oleObj name="Bitmap Image" r:id="rId5" imgW="200159" imgH="219222" progId="PBrush">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000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2" name="Object 8"/>
          <p:cNvGraphicFramePr>
            <a:graphicFrameLocks noChangeAspect="1"/>
          </p:cNvGraphicFramePr>
          <p:nvPr/>
        </p:nvGraphicFramePr>
        <p:xfrm>
          <a:off x="0" y="0"/>
          <a:ext cx="200025" cy="219075"/>
        </p:xfrm>
        <a:graphic>
          <a:graphicData uri="http://schemas.openxmlformats.org/presentationml/2006/ole">
            <mc:AlternateContent xmlns:mc="http://schemas.openxmlformats.org/markup-compatibility/2006">
              <mc:Choice xmlns:v="urn:schemas-microsoft-com:vml" Requires="v">
                <p:oleObj spid="_x0000_s1032" name="Bitmap Image" r:id="rId6" imgW="200159" imgH="219222" progId="PBrush">
                  <p:embed/>
                </p:oleObj>
              </mc:Choice>
              <mc:Fallback>
                <p:oleObj name="Bitmap Image" r:id="rId6" imgW="200159" imgH="219222" progId="PBrush">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000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1" name="Object 7"/>
          <p:cNvGraphicFramePr>
            <a:graphicFrameLocks noChangeAspect="1"/>
          </p:cNvGraphicFramePr>
          <p:nvPr/>
        </p:nvGraphicFramePr>
        <p:xfrm>
          <a:off x="0" y="0"/>
          <a:ext cx="200025" cy="219075"/>
        </p:xfrm>
        <a:graphic>
          <a:graphicData uri="http://schemas.openxmlformats.org/presentationml/2006/ole">
            <mc:AlternateContent xmlns:mc="http://schemas.openxmlformats.org/markup-compatibility/2006">
              <mc:Choice xmlns:v="urn:schemas-microsoft-com:vml" Requires="v">
                <p:oleObj spid="_x0000_s1031" name="Bitmap Image" r:id="rId7" imgW="200159" imgH="219222" progId="PBrush">
                  <p:embed/>
                </p:oleObj>
              </mc:Choice>
              <mc:Fallback>
                <p:oleObj name="Bitmap Image" r:id="rId7" imgW="200159" imgH="219222" progId="PBrush">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000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0" name="Object 6"/>
          <p:cNvGraphicFramePr>
            <a:graphicFrameLocks noChangeAspect="1"/>
          </p:cNvGraphicFramePr>
          <p:nvPr/>
        </p:nvGraphicFramePr>
        <p:xfrm>
          <a:off x="0" y="0"/>
          <a:ext cx="200025" cy="219075"/>
        </p:xfrm>
        <a:graphic>
          <a:graphicData uri="http://schemas.openxmlformats.org/presentationml/2006/ole">
            <mc:AlternateContent xmlns:mc="http://schemas.openxmlformats.org/markup-compatibility/2006">
              <mc:Choice xmlns:v="urn:schemas-microsoft-com:vml" Requires="v">
                <p:oleObj spid="_x0000_s1030" name="Bitmap Image" r:id="rId8" imgW="200159" imgH="219222" progId="PBrush">
                  <p:embed/>
                </p:oleObj>
              </mc:Choice>
              <mc:Fallback>
                <p:oleObj name="Bitmap Image" r:id="rId8" imgW="200159" imgH="219222" progId="PBrush">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000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9" name="Object 5"/>
          <p:cNvGraphicFramePr>
            <a:graphicFrameLocks noChangeAspect="1"/>
          </p:cNvGraphicFramePr>
          <p:nvPr/>
        </p:nvGraphicFramePr>
        <p:xfrm>
          <a:off x="0" y="0"/>
          <a:ext cx="200025" cy="219075"/>
        </p:xfrm>
        <a:graphic>
          <a:graphicData uri="http://schemas.openxmlformats.org/presentationml/2006/ole">
            <mc:AlternateContent xmlns:mc="http://schemas.openxmlformats.org/markup-compatibility/2006">
              <mc:Choice xmlns:v="urn:schemas-microsoft-com:vml" Requires="v">
                <p:oleObj spid="_x0000_s1029" name="Bitmap Image" r:id="rId9" imgW="200159" imgH="219222" progId="PBrush">
                  <p:embed/>
                </p:oleObj>
              </mc:Choice>
              <mc:Fallback>
                <p:oleObj name="Bitmap Image" r:id="rId9" imgW="200159" imgH="219222" progId="PBrush">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000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4"/>
          <p:cNvGraphicFramePr>
            <a:graphicFrameLocks noChangeAspect="1"/>
          </p:cNvGraphicFramePr>
          <p:nvPr/>
        </p:nvGraphicFramePr>
        <p:xfrm>
          <a:off x="0" y="0"/>
          <a:ext cx="200025" cy="219075"/>
        </p:xfrm>
        <a:graphic>
          <a:graphicData uri="http://schemas.openxmlformats.org/presentationml/2006/ole">
            <mc:AlternateContent xmlns:mc="http://schemas.openxmlformats.org/markup-compatibility/2006">
              <mc:Choice xmlns:v="urn:schemas-microsoft-com:vml" Requires="v">
                <p:oleObj spid="_x0000_s1028" name="Bitmap Image" r:id="rId10" imgW="200159" imgH="219222" progId="PBrush">
                  <p:embed/>
                </p:oleObj>
              </mc:Choice>
              <mc:Fallback>
                <p:oleObj name="Bitmap Image" r:id="rId10" imgW="200159" imgH="219222" progId="PBrush">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000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0" y="0"/>
          <a:ext cx="200025" cy="219075"/>
        </p:xfrm>
        <a:graphic>
          <a:graphicData uri="http://schemas.openxmlformats.org/presentationml/2006/ole">
            <mc:AlternateContent xmlns:mc="http://schemas.openxmlformats.org/markup-compatibility/2006">
              <mc:Choice xmlns:v="urn:schemas-microsoft-com:vml" Requires="v">
                <p:oleObj spid="_x0000_s1027" name="Bitmap Image" r:id="rId11" imgW="200159" imgH="219222" progId="PBrush">
                  <p:embed/>
                </p:oleObj>
              </mc:Choice>
              <mc:Fallback>
                <p:oleObj name="Bitmap Image" r:id="rId11" imgW="200159" imgH="219222" progId="PBrush">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000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36" name="Picture 12"/>
          <p:cNvPicPr>
            <a:picLocks noChangeAspect="1" noChangeArrowheads="1"/>
          </p:cNvPicPr>
          <p:nvPr/>
        </p:nvPicPr>
        <p:blipFill>
          <a:blip r:embed="rId12"/>
          <a:srcRect/>
          <a:stretch>
            <a:fillRect/>
          </a:stretch>
        </p:blipFill>
        <p:spPr bwMode="auto">
          <a:xfrm>
            <a:off x="214282" y="1214422"/>
            <a:ext cx="3714776" cy="3500462"/>
          </a:xfrm>
          <a:prstGeom prst="rect">
            <a:avLst/>
          </a:prstGeom>
          <a:noFill/>
          <a:ln w="9525">
            <a:noFill/>
            <a:miter lim="800000"/>
            <a:headEnd/>
            <a:tailEnd/>
          </a:ln>
          <a:effectLst/>
        </p:spPr>
      </p:pic>
      <p:pic>
        <p:nvPicPr>
          <p:cNvPr id="1038" name="Picture 14"/>
          <p:cNvPicPr>
            <a:picLocks noChangeAspect="1" noChangeArrowheads="1"/>
          </p:cNvPicPr>
          <p:nvPr/>
        </p:nvPicPr>
        <p:blipFill>
          <a:blip r:embed="rId13"/>
          <a:srcRect/>
          <a:stretch>
            <a:fillRect/>
          </a:stretch>
        </p:blipFill>
        <p:spPr bwMode="auto">
          <a:xfrm>
            <a:off x="5143504" y="4643446"/>
            <a:ext cx="2990850" cy="1704975"/>
          </a:xfrm>
          <a:prstGeom prst="rect">
            <a:avLst/>
          </a:prstGeom>
          <a:noFill/>
          <a:ln w="9525">
            <a:noFill/>
            <a:miter lim="800000"/>
            <a:headEnd/>
            <a:tailEnd/>
          </a:ln>
          <a:effectLst/>
        </p:spPr>
      </p:pic>
      <p:pic>
        <p:nvPicPr>
          <p:cNvPr id="1039" name="Picture 15"/>
          <p:cNvPicPr>
            <a:picLocks noChangeAspect="1" noChangeArrowheads="1"/>
          </p:cNvPicPr>
          <p:nvPr/>
        </p:nvPicPr>
        <p:blipFill>
          <a:blip r:embed="rId14"/>
          <a:srcRect/>
          <a:stretch>
            <a:fillRect/>
          </a:stretch>
        </p:blipFill>
        <p:spPr bwMode="auto">
          <a:xfrm>
            <a:off x="428596" y="4929174"/>
            <a:ext cx="4143404" cy="1928826"/>
          </a:xfrm>
          <a:prstGeom prst="rect">
            <a:avLst/>
          </a:prstGeom>
          <a:noFill/>
          <a:ln w="9525">
            <a:noFill/>
            <a:miter lim="800000"/>
            <a:headEnd/>
            <a:tailEnd/>
          </a:ln>
          <a:effectLst/>
        </p:spPr>
      </p:pic>
      <p:pic>
        <p:nvPicPr>
          <p:cNvPr id="1040" name="Picture 16"/>
          <p:cNvPicPr>
            <a:picLocks noChangeAspect="1" noChangeArrowheads="1"/>
          </p:cNvPicPr>
          <p:nvPr/>
        </p:nvPicPr>
        <p:blipFill>
          <a:blip r:embed="rId15"/>
          <a:srcRect/>
          <a:stretch>
            <a:fillRect/>
          </a:stretch>
        </p:blipFill>
        <p:spPr bwMode="auto">
          <a:xfrm>
            <a:off x="714348" y="4643446"/>
            <a:ext cx="2514600" cy="285750"/>
          </a:xfrm>
          <a:prstGeom prst="rect">
            <a:avLst/>
          </a:prstGeom>
          <a:noFill/>
          <a:ln w="9525">
            <a:noFill/>
            <a:miter lim="800000"/>
            <a:headEnd/>
            <a:tailEnd/>
          </a:ln>
          <a:effectLst/>
        </p:spPr>
      </p:pic>
      <p:pic>
        <p:nvPicPr>
          <p:cNvPr id="1042" name="Picture 18"/>
          <p:cNvPicPr>
            <a:picLocks noChangeAspect="1" noChangeArrowheads="1"/>
          </p:cNvPicPr>
          <p:nvPr/>
        </p:nvPicPr>
        <p:blipFill>
          <a:blip r:embed="rId16"/>
          <a:srcRect/>
          <a:stretch>
            <a:fillRect/>
          </a:stretch>
        </p:blipFill>
        <p:spPr bwMode="auto">
          <a:xfrm>
            <a:off x="6786578" y="1714488"/>
            <a:ext cx="2192597" cy="1928826"/>
          </a:xfrm>
          <a:prstGeom prst="rect">
            <a:avLst/>
          </a:prstGeom>
          <a:noFill/>
          <a:ln w="9525">
            <a:noFill/>
            <a:miter lim="800000"/>
            <a:headEnd/>
            <a:tailEnd/>
          </a:ln>
          <a:effectLst/>
        </p:spPr>
      </p:pic>
      <p:sp>
        <p:nvSpPr>
          <p:cNvPr id="44" name="Rectangle 43"/>
          <p:cNvSpPr/>
          <p:nvPr/>
        </p:nvSpPr>
        <p:spPr>
          <a:xfrm>
            <a:off x="7000860" y="3714752"/>
            <a:ext cx="2143140" cy="369332"/>
          </a:xfrm>
          <a:prstGeom prst="rect">
            <a:avLst/>
          </a:prstGeom>
        </p:spPr>
        <p:txBody>
          <a:bodyPr wrap="square">
            <a:spAutoFit/>
          </a:bodyPr>
          <a:lstStyle/>
          <a:p>
            <a:r>
              <a:rPr lang="en-US" dirty="0"/>
              <a:t> </a:t>
            </a:r>
            <a:r>
              <a:rPr lang="en-US" b="1" dirty="0"/>
              <a:t>Q</a:t>
            </a:r>
            <a:r>
              <a:rPr lang="en-US" sz="1600" b="1" dirty="0"/>
              <a:t>n+1 = S+ </a:t>
            </a:r>
            <a:r>
              <a:rPr lang="en-US" sz="1600" b="1" dirty="0" err="1"/>
              <a:t>R’Qn</a:t>
            </a:r>
            <a:endParaRPr lang="en-US" b="1" dirty="0"/>
          </a:p>
        </p:txBody>
      </p:sp>
      <p:sp>
        <p:nvSpPr>
          <p:cNvPr id="45" name="Rectangle 44"/>
          <p:cNvSpPr/>
          <p:nvPr/>
        </p:nvSpPr>
        <p:spPr>
          <a:xfrm>
            <a:off x="6715140" y="1285860"/>
            <a:ext cx="2143140" cy="369332"/>
          </a:xfrm>
          <a:prstGeom prst="rect">
            <a:avLst/>
          </a:prstGeom>
        </p:spPr>
        <p:txBody>
          <a:bodyPr wrap="square">
            <a:spAutoFit/>
          </a:bodyPr>
          <a:lstStyle/>
          <a:p>
            <a:r>
              <a:rPr lang="en-US" dirty="0"/>
              <a:t> </a:t>
            </a:r>
            <a:r>
              <a:rPr lang="en-US" sz="1200" dirty="0">
                <a:latin typeface="Times New Roman" pitchFamily="18" charset="0"/>
                <a:cs typeface="Times New Roman" pitchFamily="18" charset="0"/>
              </a:rPr>
              <a:t>Characteristic Equation</a:t>
            </a:r>
            <a:endParaRPr lang="en-US" sz="1200" b="1" dirty="0">
              <a:latin typeface="Times New Roman" pitchFamily="18" charset="0"/>
              <a:cs typeface="Times New Roman" pitchFamily="18" charset="0"/>
            </a:endParaRPr>
          </a:p>
        </p:txBody>
      </p:sp>
      <p:pic>
        <p:nvPicPr>
          <p:cNvPr id="1035" name="Picture 11"/>
          <p:cNvPicPr>
            <a:picLocks noChangeAspect="1" noChangeArrowheads="1"/>
          </p:cNvPicPr>
          <p:nvPr/>
        </p:nvPicPr>
        <p:blipFill>
          <a:blip r:embed="rId17"/>
          <a:srcRect/>
          <a:stretch>
            <a:fillRect/>
          </a:stretch>
        </p:blipFill>
        <p:spPr bwMode="auto">
          <a:xfrm>
            <a:off x="4000496" y="1142984"/>
            <a:ext cx="2295525" cy="2143140"/>
          </a:xfrm>
          <a:prstGeom prst="rect">
            <a:avLst/>
          </a:prstGeom>
          <a:noFill/>
          <a:ln w="9525">
            <a:noFill/>
            <a:miter lim="800000"/>
            <a:headEnd/>
            <a:tailEnd/>
          </a:ln>
          <a:effectLst/>
        </p:spPr>
      </p:pic>
      <p:pic>
        <p:nvPicPr>
          <p:cNvPr id="19" name="Picture 4"/>
          <p:cNvPicPr>
            <a:picLocks noChangeAspect="1" noChangeArrowheads="1"/>
          </p:cNvPicPr>
          <p:nvPr/>
        </p:nvPicPr>
        <p:blipFill>
          <a:blip r:embed="rId18"/>
          <a:srcRect/>
          <a:stretch>
            <a:fillRect/>
          </a:stretch>
        </p:blipFill>
        <p:spPr bwMode="auto">
          <a:xfrm>
            <a:off x="0" y="0"/>
            <a:ext cx="852488" cy="9286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36"/>
                                        </p:tgtEl>
                                        <p:attrNameLst>
                                          <p:attrName>style.visibility</p:attrName>
                                        </p:attrNameLst>
                                      </p:cBhvr>
                                      <p:to>
                                        <p:strVal val="visible"/>
                                      </p:to>
                                    </p:set>
                                    <p:animEffect transition="in" filter="box(in)">
                                      <p:cBhvr>
                                        <p:cTn id="7" dur="500"/>
                                        <p:tgtEl>
                                          <p:spTgt spid="103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35"/>
                                        </p:tgtEl>
                                        <p:attrNameLst>
                                          <p:attrName>style.visibility</p:attrName>
                                        </p:attrNameLst>
                                      </p:cBhvr>
                                      <p:to>
                                        <p:strVal val="visible"/>
                                      </p:to>
                                    </p:set>
                                    <p:animEffect transition="in" filter="box(in)">
                                      <p:cBhvr>
                                        <p:cTn id="12" dur="500"/>
                                        <p:tgtEl>
                                          <p:spTgt spid="103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box(in)">
                                      <p:cBhvr>
                                        <p:cTn id="17" dur="500"/>
                                        <p:tgtEl>
                                          <p:spTgt spid="45"/>
                                        </p:tgtEl>
                                      </p:cBhvr>
                                    </p:animEffect>
                                  </p:childTnLst>
                                </p:cTn>
                              </p:par>
                              <p:par>
                                <p:cTn id="18" presetID="4" presetClass="entr" presetSubtype="16" fill="hold" nodeType="withEffect">
                                  <p:stCondLst>
                                    <p:cond delay="0"/>
                                  </p:stCondLst>
                                  <p:childTnLst>
                                    <p:set>
                                      <p:cBhvr>
                                        <p:cTn id="19" dur="1" fill="hold">
                                          <p:stCondLst>
                                            <p:cond delay="0"/>
                                          </p:stCondLst>
                                        </p:cTn>
                                        <p:tgtEl>
                                          <p:spTgt spid="1042"/>
                                        </p:tgtEl>
                                        <p:attrNameLst>
                                          <p:attrName>style.visibility</p:attrName>
                                        </p:attrNameLst>
                                      </p:cBhvr>
                                      <p:to>
                                        <p:strVal val="visible"/>
                                      </p:to>
                                    </p:set>
                                    <p:animEffect transition="in" filter="box(in)">
                                      <p:cBhvr>
                                        <p:cTn id="20" dur="500"/>
                                        <p:tgtEl>
                                          <p:spTgt spid="1042"/>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box(in)">
                                      <p:cBhvr>
                                        <p:cTn id="23" dur="500"/>
                                        <p:tgtEl>
                                          <p:spTgt spid="44"/>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1039"/>
                                        </p:tgtEl>
                                        <p:attrNameLst>
                                          <p:attrName>style.visibility</p:attrName>
                                        </p:attrNameLst>
                                      </p:cBhvr>
                                      <p:to>
                                        <p:strVal val="visible"/>
                                      </p:to>
                                    </p:set>
                                    <p:animEffect transition="in" filter="box(in)">
                                      <p:cBhvr>
                                        <p:cTn id="28" dur="500"/>
                                        <p:tgtEl>
                                          <p:spTgt spid="1039"/>
                                        </p:tgtEl>
                                      </p:cBhvr>
                                    </p:animEffect>
                                  </p:childTnLst>
                                </p:cTn>
                              </p:par>
                              <p:par>
                                <p:cTn id="29" presetID="4" presetClass="entr" presetSubtype="16" fill="hold" nodeType="withEffect">
                                  <p:stCondLst>
                                    <p:cond delay="0"/>
                                  </p:stCondLst>
                                  <p:childTnLst>
                                    <p:set>
                                      <p:cBhvr>
                                        <p:cTn id="30" dur="1" fill="hold">
                                          <p:stCondLst>
                                            <p:cond delay="0"/>
                                          </p:stCondLst>
                                        </p:cTn>
                                        <p:tgtEl>
                                          <p:spTgt spid="1040"/>
                                        </p:tgtEl>
                                        <p:attrNameLst>
                                          <p:attrName>style.visibility</p:attrName>
                                        </p:attrNameLst>
                                      </p:cBhvr>
                                      <p:to>
                                        <p:strVal val="visible"/>
                                      </p:to>
                                    </p:set>
                                    <p:animEffect transition="in" filter="box(in)">
                                      <p:cBhvr>
                                        <p:cTn id="31" dur="500"/>
                                        <p:tgtEl>
                                          <p:spTgt spid="1040"/>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1038"/>
                                        </p:tgtEl>
                                        <p:attrNameLst>
                                          <p:attrName>style.visibility</p:attrName>
                                        </p:attrNameLst>
                                      </p:cBhvr>
                                      <p:to>
                                        <p:strVal val="visible"/>
                                      </p:to>
                                    </p:set>
                                    <p:animEffect transition="in" filter="box(in)">
                                      <p:cBhvr>
                                        <p:cTn id="36"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274638"/>
            <a:ext cx="8229600" cy="582612"/>
          </a:xfrm>
        </p:spPr>
        <p:txBody>
          <a:bodyPr>
            <a:normAutofit fontScale="90000"/>
          </a:bodyPr>
          <a:lstStyle/>
          <a:p>
            <a:r>
              <a:rPr lang="en-IN" b="1" dirty="0"/>
              <a:t>Syllabus </a:t>
            </a:r>
          </a:p>
        </p:txBody>
      </p:sp>
      <p:sp>
        <p:nvSpPr>
          <p:cNvPr id="3" name="Content Placeholder 2"/>
          <p:cNvSpPr>
            <a:spLocks noGrp="1"/>
          </p:cNvSpPr>
          <p:nvPr>
            <p:ph idx="1"/>
          </p:nvPr>
        </p:nvSpPr>
        <p:spPr>
          <a:xfrm>
            <a:off x="500063" y="928688"/>
            <a:ext cx="8229600" cy="4525962"/>
          </a:xfrm>
        </p:spPr>
        <p:txBody>
          <a:bodyPr>
            <a:normAutofit fontScale="92500" lnSpcReduction="10000"/>
          </a:bodyPr>
          <a:lstStyle/>
          <a:p>
            <a:pPr algn="ctr">
              <a:buFont typeface="Arial" charset="0"/>
              <a:buNone/>
              <a:defRPr/>
            </a:pPr>
            <a:endParaRPr lang="en-US" b="1" dirty="0"/>
          </a:p>
          <a:p>
            <a:pPr algn="ctr">
              <a:buFont typeface="Arial" charset="0"/>
              <a:buNone/>
              <a:defRPr/>
            </a:pPr>
            <a:r>
              <a:rPr lang="en-US" b="1" dirty="0"/>
              <a:t>UNIT III   SEQUENTIAL CIRCUITS  </a:t>
            </a:r>
            <a:endParaRPr lang="en-IN" b="1" dirty="0"/>
          </a:p>
          <a:p>
            <a:pPr marL="0" indent="0" algn="just">
              <a:buFont typeface="Arial" charset="0"/>
              <a:buNone/>
              <a:tabLst>
                <a:tab pos="0" algn="l"/>
              </a:tabLst>
              <a:defRPr/>
            </a:pPr>
            <a:endParaRPr lang="en-US" sz="2400" dirty="0"/>
          </a:p>
          <a:p>
            <a:pPr marL="0" indent="0" algn="just">
              <a:buFont typeface="Arial" charset="0"/>
              <a:buNone/>
              <a:defRPr/>
            </a:pPr>
            <a:r>
              <a:rPr lang="en-US" sz="3000" dirty="0"/>
              <a:t>Introduction to Sequential circuits – Flip flops – SR, JK, D and T flip flops, Master  Slave flip flop, Characteristic and excitation table – Realization of one flip flop with other flip flops – Registers – Shift  registers – Counters – Synchronous and Asynchronous counters – Modulus counters  – Ring Counter – Johnson Counter – State diagram, State table, State minimization – Hazards</a:t>
            </a:r>
            <a:endParaRPr lang="en-IN" sz="3000" dirty="0"/>
          </a:p>
        </p:txBody>
      </p:sp>
      <p:pic>
        <p:nvPicPr>
          <p:cNvPr id="3076" name="Picture 4"/>
          <p:cNvPicPr>
            <a:picLocks noChangeAspect="1" noChangeArrowheads="1"/>
          </p:cNvPicPr>
          <p:nvPr/>
        </p:nvPicPr>
        <p:blipFill>
          <a:blip r:embed="rId2"/>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n-US" b="1" dirty="0"/>
              <a:t>D </a:t>
            </a:r>
            <a:r>
              <a:rPr lang="en-US" b="1" dirty="0" err="1"/>
              <a:t>Flipflop</a:t>
            </a:r>
            <a:endParaRPr lang="en-US" b="1" dirty="0"/>
          </a:p>
        </p:txBody>
      </p:sp>
      <p:sp>
        <p:nvSpPr>
          <p:cNvPr id="3" name="Content Placeholder 2"/>
          <p:cNvSpPr>
            <a:spLocks noGrp="1"/>
          </p:cNvSpPr>
          <p:nvPr>
            <p:ph idx="1"/>
          </p:nvPr>
        </p:nvSpPr>
        <p:spPr>
          <a:xfrm>
            <a:off x="214282" y="1357299"/>
            <a:ext cx="8643998" cy="2143140"/>
          </a:xfrm>
        </p:spPr>
        <p:txBody>
          <a:bodyPr/>
          <a:lstStyle/>
          <a:p>
            <a:pPr algn="just">
              <a:buFont typeface="Arial" pitchFamily="34" charset="0"/>
              <a:buChar char="•"/>
            </a:pPr>
            <a:r>
              <a:rPr lang="en-US" dirty="0"/>
              <a:t>The modified SR </a:t>
            </a:r>
            <a:r>
              <a:rPr lang="en-US" dirty="0" err="1"/>
              <a:t>flipflop</a:t>
            </a:r>
            <a:r>
              <a:rPr lang="en-US" dirty="0"/>
              <a:t> is known as delay </a:t>
            </a:r>
            <a:r>
              <a:rPr lang="en-US" dirty="0" err="1"/>
              <a:t>flipflop</a:t>
            </a:r>
            <a:r>
              <a:rPr lang="en-US" dirty="0"/>
              <a:t>  (D </a:t>
            </a:r>
            <a:r>
              <a:rPr lang="en-US" dirty="0" err="1"/>
              <a:t>Flipflop</a:t>
            </a:r>
            <a:r>
              <a:rPr lang="en-US" dirty="0"/>
              <a:t>). </a:t>
            </a:r>
          </a:p>
          <a:p>
            <a:pPr algn="just">
              <a:buFont typeface="Arial" pitchFamily="34" charset="0"/>
              <a:buChar char="•"/>
            </a:pPr>
            <a:r>
              <a:rPr lang="en-US" dirty="0"/>
              <a:t>D input is  connected to S input and complement of D input is connected to R input of SR </a:t>
            </a:r>
            <a:r>
              <a:rPr lang="en-US" dirty="0" err="1"/>
              <a:t>flipflop</a:t>
            </a:r>
            <a:r>
              <a:rPr lang="en-US" dirty="0"/>
              <a:t>.</a:t>
            </a:r>
          </a:p>
          <a:p>
            <a:pPr>
              <a:buNone/>
            </a:pPr>
            <a:endParaRPr lang="en-US" dirty="0"/>
          </a:p>
        </p:txBody>
      </p:sp>
      <p:pic>
        <p:nvPicPr>
          <p:cNvPr id="4" name="Picture 3"/>
          <p:cNvPicPr/>
          <p:nvPr/>
        </p:nvPicPr>
        <p:blipFill>
          <a:blip r:embed="rId2"/>
          <a:srcRect/>
          <a:stretch>
            <a:fillRect/>
          </a:stretch>
        </p:blipFill>
        <p:spPr bwMode="auto">
          <a:xfrm>
            <a:off x="2571736" y="4143380"/>
            <a:ext cx="2714644" cy="2071702"/>
          </a:xfrm>
          <a:prstGeom prst="rect">
            <a:avLst/>
          </a:prstGeom>
          <a:noFill/>
          <a:ln w="9525">
            <a:noFill/>
            <a:miter lim="800000"/>
            <a:headEnd/>
            <a:tailEnd/>
          </a:ln>
        </p:spPr>
      </p:pic>
      <p:sp>
        <p:nvSpPr>
          <p:cNvPr id="5" name="Rectangle 4"/>
          <p:cNvSpPr/>
          <p:nvPr/>
        </p:nvSpPr>
        <p:spPr>
          <a:xfrm>
            <a:off x="2928926" y="3643314"/>
            <a:ext cx="2500330" cy="523220"/>
          </a:xfrm>
          <a:prstGeom prst="rect">
            <a:avLst/>
          </a:prstGeom>
        </p:spPr>
        <p:txBody>
          <a:bodyPr wrap="square">
            <a:spAutoFit/>
          </a:bodyPr>
          <a:lstStyle/>
          <a:p>
            <a:r>
              <a:rPr lang="en-US" sz="2800" b="1" dirty="0"/>
              <a:t>Logic symbol</a:t>
            </a:r>
          </a:p>
        </p:txBody>
      </p:sp>
      <p:pic>
        <p:nvPicPr>
          <p:cNvPr id="6" name="Picture 4"/>
          <p:cNvPicPr>
            <a:picLocks noChangeAspect="1" noChangeArrowheads="1"/>
          </p:cNvPicPr>
          <p:nvPr/>
        </p:nvPicPr>
        <p:blipFill>
          <a:blip r:embed="rId3"/>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0" y="214290"/>
            <a:ext cx="8229600" cy="357190"/>
          </a:xfrm>
        </p:spPr>
        <p:txBody>
          <a:bodyPr>
            <a:normAutofit fontScale="90000"/>
          </a:bodyPr>
          <a:lstStyle/>
          <a:p>
            <a:r>
              <a:rPr b="1"/>
              <a:t>D Flipflop</a:t>
            </a:r>
            <a:r>
              <a:rPr lang="en-US" b="1" dirty="0"/>
              <a:t> working cont…</a:t>
            </a:r>
          </a:p>
        </p:txBody>
      </p:sp>
      <p:pic>
        <p:nvPicPr>
          <p:cNvPr id="5" name="image11.jpeg"/>
          <p:cNvPicPr>
            <a:picLocks noGrp="1"/>
          </p:cNvPicPr>
          <p:nvPr>
            <p:ph idx="1"/>
          </p:nvPr>
        </p:nvPicPr>
        <p:blipFill>
          <a:blip r:embed="rId2" cstate="print"/>
          <a:stretch>
            <a:fillRect/>
          </a:stretch>
        </p:blipFill>
        <p:spPr>
          <a:xfrm>
            <a:off x="0" y="1785926"/>
            <a:ext cx="4000528" cy="2124075"/>
          </a:xfrm>
          <a:prstGeom prst="rect">
            <a:avLst/>
          </a:prstGeom>
        </p:spPr>
      </p:pic>
      <p:sp>
        <p:nvSpPr>
          <p:cNvPr id="6" name="Rectangle 5"/>
          <p:cNvSpPr/>
          <p:nvPr/>
        </p:nvSpPr>
        <p:spPr>
          <a:xfrm>
            <a:off x="5143504" y="2071678"/>
            <a:ext cx="2786082" cy="400110"/>
          </a:xfrm>
          <a:prstGeom prst="rect">
            <a:avLst/>
          </a:prstGeom>
        </p:spPr>
        <p:txBody>
          <a:bodyPr wrap="square">
            <a:spAutoFit/>
          </a:bodyPr>
          <a:lstStyle/>
          <a:p>
            <a:r>
              <a:rPr lang="en-US" sz="2000" b="1" i="1" dirty="0"/>
              <a:t>Characteristic table</a:t>
            </a:r>
          </a:p>
        </p:txBody>
      </p:sp>
      <p:sp>
        <p:nvSpPr>
          <p:cNvPr id="3073" name="Rectangle 1"/>
          <p:cNvSpPr>
            <a:spLocks noChangeArrowheads="1"/>
          </p:cNvSpPr>
          <p:nvPr/>
        </p:nvSpPr>
        <p:spPr bwMode="auto">
          <a:xfrm>
            <a:off x="3643306" y="1142984"/>
            <a:ext cx="5357850" cy="707886"/>
          </a:xfrm>
          <a:prstGeom prst="rect">
            <a:avLst/>
          </a:prstGeom>
          <a:noFill/>
          <a:ln w="952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ea typeface="Calibri" pitchFamily="34" charset="0"/>
                <a:cs typeface="Times New Roman" pitchFamily="18" charset="0"/>
              </a:rPr>
              <a:t>i</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When D=1, S=1 and R=0 ; the output is set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(ii) When D=0, S=0 and R=1 ; the output is reset</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graphicFrame>
        <p:nvGraphicFramePr>
          <p:cNvPr id="3077" name="Object 5"/>
          <p:cNvGraphicFramePr>
            <a:graphicFrameLocks noChangeAspect="1"/>
          </p:cNvGraphicFramePr>
          <p:nvPr/>
        </p:nvGraphicFramePr>
        <p:xfrm>
          <a:off x="0" y="0"/>
          <a:ext cx="200025" cy="219075"/>
        </p:xfrm>
        <a:graphic>
          <a:graphicData uri="http://schemas.openxmlformats.org/presentationml/2006/ole">
            <mc:AlternateContent xmlns:mc="http://schemas.openxmlformats.org/markup-compatibility/2006">
              <mc:Choice xmlns:v="urn:schemas-microsoft-com:vml" Requires="v">
                <p:oleObj spid="_x0000_s32770" name="Bitmap Image" r:id="rId3" imgW="200159" imgH="219222" progId="PBrush">
                  <p:embed/>
                </p:oleObj>
              </mc:Choice>
              <mc:Fallback>
                <p:oleObj name="Bitmap Image" r:id="rId3" imgW="200159" imgH="219222" progId="PBrush">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000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4"/>
          <p:cNvGraphicFramePr>
            <a:graphicFrameLocks noChangeAspect="1"/>
          </p:cNvGraphicFramePr>
          <p:nvPr/>
        </p:nvGraphicFramePr>
        <p:xfrm>
          <a:off x="0" y="0"/>
          <a:ext cx="200025" cy="219075"/>
        </p:xfrm>
        <a:graphic>
          <a:graphicData uri="http://schemas.openxmlformats.org/presentationml/2006/ole">
            <mc:AlternateContent xmlns:mc="http://schemas.openxmlformats.org/markup-compatibility/2006">
              <mc:Choice xmlns:v="urn:schemas-microsoft-com:vml" Requires="v">
                <p:oleObj spid="_x0000_s32771" name="Bitmap Image" r:id="rId5" imgW="200159" imgH="219222" progId="PBrush">
                  <p:embed/>
                </p:oleObj>
              </mc:Choice>
              <mc:Fallback>
                <p:oleObj name="Bitmap Image" r:id="rId5" imgW="200159" imgH="219222" progId="PBrush">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000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3"/>
          <p:cNvGraphicFramePr>
            <a:graphicFrameLocks noChangeAspect="1"/>
          </p:cNvGraphicFramePr>
          <p:nvPr/>
        </p:nvGraphicFramePr>
        <p:xfrm>
          <a:off x="0" y="0"/>
          <a:ext cx="200025" cy="219075"/>
        </p:xfrm>
        <a:graphic>
          <a:graphicData uri="http://schemas.openxmlformats.org/presentationml/2006/ole">
            <mc:AlternateContent xmlns:mc="http://schemas.openxmlformats.org/markup-compatibility/2006">
              <mc:Choice xmlns:v="urn:schemas-microsoft-com:vml" Requires="v">
                <p:oleObj spid="_x0000_s32772" name="Bitmap Image" r:id="rId6" imgW="200159" imgH="219222" progId="PBrush">
                  <p:embed/>
                </p:oleObj>
              </mc:Choice>
              <mc:Fallback>
                <p:oleObj name="Bitmap Image" r:id="rId6" imgW="200159" imgH="219222" progId="PBrush">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000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4" name="Object 2"/>
          <p:cNvGraphicFramePr>
            <a:graphicFrameLocks noChangeAspect="1"/>
          </p:cNvGraphicFramePr>
          <p:nvPr/>
        </p:nvGraphicFramePr>
        <p:xfrm>
          <a:off x="0" y="0"/>
          <a:ext cx="200025" cy="219075"/>
        </p:xfrm>
        <a:graphic>
          <a:graphicData uri="http://schemas.openxmlformats.org/presentationml/2006/ole">
            <mc:AlternateContent xmlns:mc="http://schemas.openxmlformats.org/markup-compatibility/2006">
              <mc:Choice xmlns:v="urn:schemas-microsoft-com:vml" Requires="v">
                <p:oleObj spid="_x0000_s32773" name="Bitmap Image" r:id="rId7" imgW="200159" imgH="219222" progId="PBrush">
                  <p:embed/>
                </p:oleObj>
              </mc:Choice>
              <mc:Fallback>
                <p:oleObj name="Bitmap Image" r:id="rId7" imgW="200159" imgH="219222" progId="PBrush">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000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079" name="Picture 7"/>
          <p:cNvPicPr>
            <a:picLocks noChangeAspect="1" noChangeArrowheads="1"/>
          </p:cNvPicPr>
          <p:nvPr/>
        </p:nvPicPr>
        <p:blipFill>
          <a:blip r:embed="rId8"/>
          <a:srcRect/>
          <a:stretch>
            <a:fillRect/>
          </a:stretch>
        </p:blipFill>
        <p:spPr bwMode="auto">
          <a:xfrm>
            <a:off x="4643438" y="2428868"/>
            <a:ext cx="1933575" cy="1895475"/>
          </a:xfrm>
          <a:prstGeom prst="rect">
            <a:avLst/>
          </a:prstGeom>
          <a:noFill/>
          <a:ln w="9525">
            <a:noFill/>
            <a:miter lim="800000"/>
            <a:headEnd/>
            <a:tailEnd/>
          </a:ln>
          <a:effectLst/>
        </p:spPr>
      </p:pic>
      <p:sp>
        <p:nvSpPr>
          <p:cNvPr id="15" name="Rectangle 14"/>
          <p:cNvSpPr/>
          <p:nvPr/>
        </p:nvSpPr>
        <p:spPr>
          <a:xfrm>
            <a:off x="1071538" y="1357298"/>
            <a:ext cx="1713931" cy="400110"/>
          </a:xfrm>
          <a:prstGeom prst="rect">
            <a:avLst/>
          </a:prstGeom>
        </p:spPr>
        <p:txBody>
          <a:bodyPr wrap="none">
            <a:spAutoFit/>
          </a:bodyPr>
          <a:lstStyle/>
          <a:p>
            <a:r>
              <a:rPr lang="en-US" sz="2000" b="1" i="1" dirty="0"/>
              <a:t>Logic Diagram</a:t>
            </a:r>
          </a:p>
        </p:txBody>
      </p:sp>
      <p:pic>
        <p:nvPicPr>
          <p:cNvPr id="3080" name="Picture 8"/>
          <p:cNvPicPr>
            <a:picLocks noChangeAspect="1" noChangeArrowheads="1"/>
          </p:cNvPicPr>
          <p:nvPr/>
        </p:nvPicPr>
        <p:blipFill>
          <a:blip r:embed="rId9"/>
          <a:srcRect/>
          <a:stretch>
            <a:fillRect/>
          </a:stretch>
        </p:blipFill>
        <p:spPr bwMode="auto">
          <a:xfrm>
            <a:off x="6929454" y="2786058"/>
            <a:ext cx="1685925" cy="1152525"/>
          </a:xfrm>
          <a:prstGeom prst="rect">
            <a:avLst/>
          </a:prstGeom>
          <a:noFill/>
          <a:ln w="9525">
            <a:noFill/>
            <a:miter lim="800000"/>
            <a:headEnd/>
            <a:tailEnd/>
          </a:ln>
          <a:effectLst/>
        </p:spPr>
      </p:pic>
      <p:pic>
        <p:nvPicPr>
          <p:cNvPr id="3081" name="Picture 9"/>
          <p:cNvPicPr>
            <a:picLocks noChangeAspect="1" noChangeArrowheads="1"/>
          </p:cNvPicPr>
          <p:nvPr/>
        </p:nvPicPr>
        <p:blipFill>
          <a:blip r:embed="rId10"/>
          <a:srcRect/>
          <a:stretch>
            <a:fillRect/>
          </a:stretch>
        </p:blipFill>
        <p:spPr bwMode="auto">
          <a:xfrm>
            <a:off x="6786578" y="5000636"/>
            <a:ext cx="1771650" cy="1390650"/>
          </a:xfrm>
          <a:prstGeom prst="rect">
            <a:avLst/>
          </a:prstGeom>
          <a:noFill/>
          <a:ln w="9525">
            <a:noFill/>
            <a:miter lim="800000"/>
            <a:headEnd/>
            <a:tailEnd/>
          </a:ln>
          <a:effectLst/>
        </p:spPr>
      </p:pic>
      <p:sp>
        <p:nvSpPr>
          <p:cNvPr id="18" name="Rectangle 17"/>
          <p:cNvSpPr/>
          <p:nvPr/>
        </p:nvSpPr>
        <p:spPr>
          <a:xfrm>
            <a:off x="6715140" y="4429132"/>
            <a:ext cx="1831720" cy="400110"/>
          </a:xfrm>
          <a:prstGeom prst="rect">
            <a:avLst/>
          </a:prstGeom>
        </p:spPr>
        <p:txBody>
          <a:bodyPr wrap="none">
            <a:spAutoFit/>
          </a:bodyPr>
          <a:lstStyle/>
          <a:p>
            <a:r>
              <a:rPr lang="en-US" sz="2000" b="1" i="1" dirty="0"/>
              <a:t>Excitation table</a:t>
            </a:r>
          </a:p>
        </p:txBody>
      </p:sp>
      <p:pic>
        <p:nvPicPr>
          <p:cNvPr id="3082" name="Picture 10"/>
          <p:cNvPicPr>
            <a:picLocks noChangeAspect="1" noChangeArrowheads="1"/>
          </p:cNvPicPr>
          <p:nvPr/>
        </p:nvPicPr>
        <p:blipFill>
          <a:blip r:embed="rId11"/>
          <a:srcRect/>
          <a:stretch>
            <a:fillRect/>
          </a:stretch>
        </p:blipFill>
        <p:spPr bwMode="auto">
          <a:xfrm>
            <a:off x="3214678" y="4572008"/>
            <a:ext cx="2786082" cy="1857388"/>
          </a:xfrm>
          <a:prstGeom prst="rect">
            <a:avLst/>
          </a:prstGeom>
          <a:noFill/>
          <a:ln w="9525">
            <a:noFill/>
            <a:miter lim="800000"/>
            <a:headEnd/>
            <a:tailEnd/>
          </a:ln>
          <a:effectLst/>
        </p:spPr>
      </p:pic>
      <p:sp>
        <p:nvSpPr>
          <p:cNvPr id="20" name="Rectangle 19"/>
          <p:cNvSpPr/>
          <p:nvPr/>
        </p:nvSpPr>
        <p:spPr>
          <a:xfrm>
            <a:off x="3738216" y="4357694"/>
            <a:ext cx="1691040" cy="400110"/>
          </a:xfrm>
          <a:prstGeom prst="rect">
            <a:avLst/>
          </a:prstGeom>
        </p:spPr>
        <p:txBody>
          <a:bodyPr wrap="none">
            <a:spAutoFit/>
          </a:bodyPr>
          <a:lstStyle/>
          <a:p>
            <a:r>
              <a:rPr lang="en-US" sz="2000" b="1" i="1" dirty="0"/>
              <a:t>State diagram</a:t>
            </a:r>
          </a:p>
        </p:txBody>
      </p:sp>
      <p:pic>
        <p:nvPicPr>
          <p:cNvPr id="3083" name="Picture 11"/>
          <p:cNvPicPr>
            <a:picLocks noChangeAspect="1" noChangeArrowheads="1"/>
          </p:cNvPicPr>
          <p:nvPr/>
        </p:nvPicPr>
        <p:blipFill>
          <a:blip r:embed="rId12"/>
          <a:srcRect/>
          <a:stretch>
            <a:fillRect/>
          </a:stretch>
        </p:blipFill>
        <p:spPr bwMode="auto">
          <a:xfrm>
            <a:off x="571472" y="4714896"/>
            <a:ext cx="2171700" cy="1571624"/>
          </a:xfrm>
          <a:prstGeom prst="rect">
            <a:avLst/>
          </a:prstGeom>
          <a:noFill/>
          <a:ln w="9525">
            <a:noFill/>
            <a:miter lim="800000"/>
            <a:headEnd/>
            <a:tailEnd/>
          </a:ln>
          <a:effectLst/>
        </p:spPr>
      </p:pic>
      <p:sp>
        <p:nvSpPr>
          <p:cNvPr id="22" name="Rectangle 21"/>
          <p:cNvSpPr/>
          <p:nvPr/>
        </p:nvSpPr>
        <p:spPr>
          <a:xfrm>
            <a:off x="428596" y="4286256"/>
            <a:ext cx="2638736" cy="400110"/>
          </a:xfrm>
          <a:prstGeom prst="rect">
            <a:avLst/>
          </a:prstGeom>
        </p:spPr>
        <p:txBody>
          <a:bodyPr wrap="none">
            <a:spAutoFit/>
          </a:bodyPr>
          <a:lstStyle/>
          <a:p>
            <a:r>
              <a:rPr lang="en-US" sz="2000" b="1" i="1" dirty="0"/>
              <a:t>Characteristic Equation</a:t>
            </a:r>
          </a:p>
        </p:txBody>
      </p:sp>
      <p:sp>
        <p:nvSpPr>
          <p:cNvPr id="23" name="Rectangle 22"/>
          <p:cNvSpPr/>
          <p:nvPr/>
        </p:nvSpPr>
        <p:spPr>
          <a:xfrm>
            <a:off x="1214414" y="6286520"/>
            <a:ext cx="1098378" cy="369332"/>
          </a:xfrm>
          <a:prstGeom prst="rect">
            <a:avLst/>
          </a:prstGeom>
        </p:spPr>
        <p:txBody>
          <a:bodyPr wrap="none">
            <a:spAutoFit/>
          </a:bodyPr>
          <a:lstStyle/>
          <a:p>
            <a:r>
              <a:rPr lang="en-US" i="1" dirty="0"/>
              <a:t>Qn+1 = D</a:t>
            </a:r>
            <a:endParaRPr lang="en-US" dirty="0"/>
          </a:p>
        </p:txBody>
      </p:sp>
      <p:pic>
        <p:nvPicPr>
          <p:cNvPr id="21" name="Picture 4"/>
          <p:cNvPicPr>
            <a:picLocks noChangeAspect="1" noChangeArrowheads="1"/>
          </p:cNvPicPr>
          <p:nvPr/>
        </p:nvPicPr>
        <p:blipFill>
          <a:blip r:embed="rId13"/>
          <a:srcRect/>
          <a:stretch>
            <a:fillRect/>
          </a:stretch>
        </p:blipFill>
        <p:spPr bwMode="auto">
          <a:xfrm>
            <a:off x="0" y="0"/>
            <a:ext cx="852488" cy="9286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073"/>
                                        </p:tgtEl>
                                        <p:attrNameLst>
                                          <p:attrName>style.visibility</p:attrName>
                                        </p:attrNameLst>
                                      </p:cBhvr>
                                      <p:to>
                                        <p:strVal val="visible"/>
                                      </p:to>
                                    </p:set>
                                    <p:animEffect transition="in" filter="box(in)">
                                      <p:cBhvr>
                                        <p:cTn id="7" dur="500"/>
                                        <p:tgtEl>
                                          <p:spTgt spid="307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par>
                                <p:cTn id="13" presetID="4" presetClass="entr" presetSubtype="16" fill="hold" nodeType="withEffect">
                                  <p:stCondLst>
                                    <p:cond delay="0"/>
                                  </p:stCondLst>
                                  <p:childTnLst>
                                    <p:set>
                                      <p:cBhvr>
                                        <p:cTn id="14" dur="1" fill="hold">
                                          <p:stCondLst>
                                            <p:cond delay="0"/>
                                          </p:stCondLst>
                                        </p:cTn>
                                        <p:tgtEl>
                                          <p:spTgt spid="3079"/>
                                        </p:tgtEl>
                                        <p:attrNameLst>
                                          <p:attrName>style.visibility</p:attrName>
                                        </p:attrNameLst>
                                      </p:cBhvr>
                                      <p:to>
                                        <p:strVal val="visible"/>
                                      </p:to>
                                    </p:set>
                                    <p:animEffect transition="in" filter="box(in)">
                                      <p:cBhvr>
                                        <p:cTn id="15" dur="500"/>
                                        <p:tgtEl>
                                          <p:spTgt spid="3079"/>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080"/>
                                        </p:tgtEl>
                                        <p:attrNameLst>
                                          <p:attrName>style.visibility</p:attrName>
                                        </p:attrNameLst>
                                      </p:cBhvr>
                                      <p:to>
                                        <p:strVal val="visible"/>
                                      </p:to>
                                    </p:set>
                                    <p:animEffect transition="in" filter="box(in)">
                                      <p:cBhvr>
                                        <p:cTn id="20" dur="500"/>
                                        <p:tgtEl>
                                          <p:spTgt spid="3080"/>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ox(in)">
                                      <p:cBhvr>
                                        <p:cTn id="25" dur="500"/>
                                        <p:tgtEl>
                                          <p:spTgt spid="22"/>
                                        </p:tgtEl>
                                      </p:cBhvr>
                                    </p:animEffect>
                                  </p:childTnLst>
                                </p:cTn>
                              </p:par>
                              <p:par>
                                <p:cTn id="26" presetID="4" presetClass="entr" presetSubtype="16" fill="hold" nodeType="withEffect">
                                  <p:stCondLst>
                                    <p:cond delay="0"/>
                                  </p:stCondLst>
                                  <p:childTnLst>
                                    <p:set>
                                      <p:cBhvr>
                                        <p:cTn id="27" dur="1" fill="hold">
                                          <p:stCondLst>
                                            <p:cond delay="0"/>
                                          </p:stCondLst>
                                        </p:cTn>
                                        <p:tgtEl>
                                          <p:spTgt spid="3083"/>
                                        </p:tgtEl>
                                        <p:attrNameLst>
                                          <p:attrName>style.visibility</p:attrName>
                                        </p:attrNameLst>
                                      </p:cBhvr>
                                      <p:to>
                                        <p:strVal val="visible"/>
                                      </p:to>
                                    </p:set>
                                    <p:animEffect transition="in" filter="box(in)">
                                      <p:cBhvr>
                                        <p:cTn id="28" dur="500"/>
                                        <p:tgtEl>
                                          <p:spTgt spid="3083"/>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ox(in)">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box(in)">
                                      <p:cBhvr>
                                        <p:cTn id="36" dur="500"/>
                                        <p:tgtEl>
                                          <p:spTgt spid="20"/>
                                        </p:tgtEl>
                                      </p:cBhvr>
                                    </p:animEffect>
                                  </p:childTnLst>
                                </p:cTn>
                              </p:par>
                              <p:par>
                                <p:cTn id="37" presetID="4" presetClass="entr" presetSubtype="16" fill="hold" nodeType="withEffect">
                                  <p:stCondLst>
                                    <p:cond delay="0"/>
                                  </p:stCondLst>
                                  <p:childTnLst>
                                    <p:set>
                                      <p:cBhvr>
                                        <p:cTn id="38" dur="1" fill="hold">
                                          <p:stCondLst>
                                            <p:cond delay="0"/>
                                          </p:stCondLst>
                                        </p:cTn>
                                        <p:tgtEl>
                                          <p:spTgt spid="3082"/>
                                        </p:tgtEl>
                                        <p:attrNameLst>
                                          <p:attrName>style.visibility</p:attrName>
                                        </p:attrNameLst>
                                      </p:cBhvr>
                                      <p:to>
                                        <p:strVal val="visible"/>
                                      </p:to>
                                    </p:set>
                                    <p:animEffect transition="in" filter="box(in)">
                                      <p:cBhvr>
                                        <p:cTn id="39" dur="500"/>
                                        <p:tgtEl>
                                          <p:spTgt spid="3082"/>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grpId="1"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box(in)">
                                      <p:cBhvr>
                                        <p:cTn id="44" dur="500"/>
                                        <p:tgtEl>
                                          <p:spTgt spid="18"/>
                                        </p:tgtEl>
                                      </p:cBhvr>
                                    </p:animEffect>
                                  </p:childTnLst>
                                </p:cTn>
                              </p:par>
                              <p:par>
                                <p:cTn id="45" presetID="4" presetClass="entr" presetSubtype="16" fill="hold" nodeType="withEffect">
                                  <p:stCondLst>
                                    <p:cond delay="0"/>
                                  </p:stCondLst>
                                  <p:childTnLst>
                                    <p:set>
                                      <p:cBhvr>
                                        <p:cTn id="46" dur="1" fill="hold">
                                          <p:stCondLst>
                                            <p:cond delay="0"/>
                                          </p:stCondLst>
                                        </p:cTn>
                                        <p:tgtEl>
                                          <p:spTgt spid="3081"/>
                                        </p:tgtEl>
                                        <p:attrNameLst>
                                          <p:attrName>style.visibility</p:attrName>
                                        </p:attrNameLst>
                                      </p:cBhvr>
                                      <p:to>
                                        <p:strVal val="visible"/>
                                      </p:to>
                                    </p:set>
                                    <p:animEffect transition="in" filter="box(in)">
                                      <p:cBhvr>
                                        <p:cTn id="47" dur="500"/>
                                        <p:tgtEl>
                                          <p:spTgt spid="30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073" grpId="0" animBg="1"/>
      <p:bldP spid="18" grpId="1"/>
      <p:bldP spid="20" grpId="0"/>
      <p:bldP spid="22"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n-US" b="1" dirty="0"/>
              <a:t>JK </a:t>
            </a:r>
            <a:r>
              <a:rPr lang="en-US" b="1" dirty="0" err="1"/>
              <a:t>Flipflop</a:t>
            </a:r>
            <a:endParaRPr lang="en-US" b="1" dirty="0"/>
          </a:p>
        </p:txBody>
      </p:sp>
      <p:sp>
        <p:nvSpPr>
          <p:cNvPr id="3" name="Content Placeholder 2"/>
          <p:cNvSpPr>
            <a:spLocks noGrp="1"/>
          </p:cNvSpPr>
          <p:nvPr>
            <p:ph idx="1"/>
          </p:nvPr>
        </p:nvSpPr>
        <p:spPr/>
        <p:txBody>
          <a:bodyPr/>
          <a:lstStyle/>
          <a:p>
            <a:r>
              <a:rPr lang="en-US" dirty="0"/>
              <a:t>JK </a:t>
            </a:r>
            <a:r>
              <a:rPr lang="en-US" dirty="0" err="1"/>
              <a:t>flipflop</a:t>
            </a:r>
            <a:r>
              <a:rPr lang="en-US" dirty="0"/>
              <a:t> is also a modification of SR </a:t>
            </a:r>
            <a:r>
              <a:rPr lang="en-US" dirty="0" err="1"/>
              <a:t>flipflop</a:t>
            </a:r>
            <a:r>
              <a:rPr lang="en-US" dirty="0"/>
              <a:t>. </a:t>
            </a:r>
          </a:p>
          <a:p>
            <a:r>
              <a:rPr lang="en-US" dirty="0"/>
              <a:t>The </a:t>
            </a:r>
            <a:r>
              <a:rPr lang="en-US" dirty="0" err="1"/>
              <a:t>uncertainity</a:t>
            </a:r>
            <a:r>
              <a:rPr lang="en-US" dirty="0"/>
              <a:t> in the state of an SR </a:t>
            </a:r>
            <a:r>
              <a:rPr lang="en-US" dirty="0" err="1"/>
              <a:t>flipflop</a:t>
            </a:r>
            <a:r>
              <a:rPr lang="en-US" dirty="0"/>
              <a:t> when S=R=1 is being eliminated in JK </a:t>
            </a:r>
            <a:r>
              <a:rPr lang="en-US" dirty="0" err="1"/>
              <a:t>flipflop</a:t>
            </a:r>
            <a:r>
              <a:rPr lang="en-US" dirty="0"/>
              <a:t>.</a:t>
            </a:r>
          </a:p>
          <a:p>
            <a:pPr>
              <a:buNone/>
            </a:pPr>
            <a:endParaRPr lang="en-US" dirty="0"/>
          </a:p>
        </p:txBody>
      </p:sp>
      <p:sp>
        <p:nvSpPr>
          <p:cNvPr id="5" name="Rectangle 4"/>
          <p:cNvSpPr/>
          <p:nvPr/>
        </p:nvSpPr>
        <p:spPr>
          <a:xfrm>
            <a:off x="3500430" y="3500438"/>
            <a:ext cx="2091598" cy="523220"/>
          </a:xfrm>
          <a:prstGeom prst="rect">
            <a:avLst/>
          </a:prstGeom>
        </p:spPr>
        <p:txBody>
          <a:bodyPr wrap="none">
            <a:spAutoFit/>
          </a:bodyPr>
          <a:lstStyle/>
          <a:p>
            <a:r>
              <a:rPr lang="en-US" sz="2800" b="1" i="1" dirty="0"/>
              <a:t>Logic symbol</a:t>
            </a:r>
          </a:p>
        </p:txBody>
      </p:sp>
      <p:pic>
        <p:nvPicPr>
          <p:cNvPr id="8" name="Picture 7"/>
          <p:cNvPicPr/>
          <p:nvPr/>
        </p:nvPicPr>
        <p:blipFill>
          <a:blip r:embed="rId2"/>
          <a:srcRect/>
          <a:stretch>
            <a:fillRect/>
          </a:stretch>
        </p:blipFill>
        <p:spPr bwMode="auto">
          <a:xfrm>
            <a:off x="3214678" y="4214818"/>
            <a:ext cx="2357454" cy="1857388"/>
          </a:xfrm>
          <a:prstGeom prst="rect">
            <a:avLst/>
          </a:prstGeom>
          <a:noFill/>
          <a:ln w="9525">
            <a:noFill/>
            <a:miter lim="800000"/>
            <a:headEnd/>
            <a:tailEnd/>
          </a:ln>
        </p:spPr>
      </p:pic>
      <p:pic>
        <p:nvPicPr>
          <p:cNvPr id="6" name="Picture 4"/>
          <p:cNvPicPr>
            <a:picLocks noChangeAspect="1" noChangeArrowheads="1"/>
          </p:cNvPicPr>
          <p:nvPr/>
        </p:nvPicPr>
        <p:blipFill>
          <a:blip r:embed="rId3"/>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0" y="0"/>
            <a:ext cx="8229600" cy="500066"/>
          </a:xfrm>
        </p:spPr>
        <p:txBody>
          <a:bodyPr>
            <a:normAutofit fontScale="90000"/>
          </a:bodyPr>
          <a:lstStyle/>
          <a:p>
            <a:r>
              <a:rPr lang="en-US" b="1" dirty="0"/>
              <a:t>JK</a:t>
            </a:r>
            <a:r>
              <a:rPr b="1"/>
              <a:t> Flipflop</a:t>
            </a:r>
            <a:r>
              <a:rPr lang="en-US" b="1" dirty="0"/>
              <a:t> working cont…</a:t>
            </a:r>
          </a:p>
        </p:txBody>
      </p:sp>
      <p:pic>
        <p:nvPicPr>
          <p:cNvPr id="25" name="image14.png"/>
          <p:cNvPicPr>
            <a:picLocks noGrp="1"/>
          </p:cNvPicPr>
          <p:nvPr>
            <p:ph idx="1"/>
          </p:nvPr>
        </p:nvPicPr>
        <p:blipFill>
          <a:blip r:embed="rId2" cstate="print"/>
          <a:stretch>
            <a:fillRect/>
          </a:stretch>
        </p:blipFill>
        <p:spPr>
          <a:xfrm>
            <a:off x="0" y="1428736"/>
            <a:ext cx="3500462" cy="2928958"/>
          </a:xfrm>
          <a:prstGeom prst="rect">
            <a:avLst/>
          </a:prstGeom>
        </p:spPr>
      </p:pic>
      <p:graphicFrame>
        <p:nvGraphicFramePr>
          <p:cNvPr id="3077" name="Object 5"/>
          <p:cNvGraphicFramePr>
            <a:graphicFrameLocks noChangeAspect="1"/>
          </p:cNvGraphicFramePr>
          <p:nvPr/>
        </p:nvGraphicFramePr>
        <p:xfrm>
          <a:off x="0" y="0"/>
          <a:ext cx="200025" cy="219075"/>
        </p:xfrm>
        <a:graphic>
          <a:graphicData uri="http://schemas.openxmlformats.org/presentationml/2006/ole">
            <mc:AlternateContent xmlns:mc="http://schemas.openxmlformats.org/markup-compatibility/2006">
              <mc:Choice xmlns:v="urn:schemas-microsoft-com:vml" Requires="v">
                <p:oleObj spid="_x0000_s33794" name="Bitmap Image" r:id="rId3" imgW="200159" imgH="219222" progId="PBrush">
                  <p:embed/>
                </p:oleObj>
              </mc:Choice>
              <mc:Fallback>
                <p:oleObj name="Bitmap Image" r:id="rId3" imgW="200159" imgH="219222" progId="PBrush">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000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4"/>
          <p:cNvGraphicFramePr>
            <a:graphicFrameLocks noChangeAspect="1"/>
          </p:cNvGraphicFramePr>
          <p:nvPr/>
        </p:nvGraphicFramePr>
        <p:xfrm>
          <a:off x="0" y="0"/>
          <a:ext cx="200025" cy="219075"/>
        </p:xfrm>
        <a:graphic>
          <a:graphicData uri="http://schemas.openxmlformats.org/presentationml/2006/ole">
            <mc:AlternateContent xmlns:mc="http://schemas.openxmlformats.org/markup-compatibility/2006">
              <mc:Choice xmlns:v="urn:schemas-microsoft-com:vml" Requires="v">
                <p:oleObj spid="_x0000_s33795" name="Bitmap Image" r:id="rId5" imgW="200159" imgH="219222" progId="PBrush">
                  <p:embed/>
                </p:oleObj>
              </mc:Choice>
              <mc:Fallback>
                <p:oleObj name="Bitmap Image" r:id="rId5" imgW="200159" imgH="219222"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000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3"/>
          <p:cNvGraphicFramePr>
            <a:graphicFrameLocks noChangeAspect="1"/>
          </p:cNvGraphicFramePr>
          <p:nvPr/>
        </p:nvGraphicFramePr>
        <p:xfrm>
          <a:off x="0" y="0"/>
          <a:ext cx="200025" cy="219075"/>
        </p:xfrm>
        <a:graphic>
          <a:graphicData uri="http://schemas.openxmlformats.org/presentationml/2006/ole">
            <mc:AlternateContent xmlns:mc="http://schemas.openxmlformats.org/markup-compatibility/2006">
              <mc:Choice xmlns:v="urn:schemas-microsoft-com:vml" Requires="v">
                <p:oleObj spid="_x0000_s33796" name="Bitmap Image" r:id="rId6" imgW="200159" imgH="219222" progId="PBrush">
                  <p:embed/>
                </p:oleObj>
              </mc:Choice>
              <mc:Fallback>
                <p:oleObj name="Bitmap Image" r:id="rId6" imgW="200159" imgH="219222"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000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Rectangle 14"/>
          <p:cNvSpPr/>
          <p:nvPr/>
        </p:nvSpPr>
        <p:spPr>
          <a:xfrm>
            <a:off x="571472" y="857232"/>
            <a:ext cx="1786451" cy="369332"/>
          </a:xfrm>
          <a:prstGeom prst="rect">
            <a:avLst/>
          </a:prstGeom>
        </p:spPr>
        <p:txBody>
          <a:bodyPr wrap="none">
            <a:spAutoFit/>
          </a:bodyPr>
          <a:lstStyle/>
          <a:p>
            <a:r>
              <a:rPr lang="en-US" b="1" i="1" dirty="0"/>
              <a:t>Logic Diagram</a:t>
            </a:r>
          </a:p>
        </p:txBody>
      </p:sp>
      <p:sp>
        <p:nvSpPr>
          <p:cNvPr id="23" name="Rectangle 22"/>
          <p:cNvSpPr/>
          <p:nvPr/>
        </p:nvSpPr>
        <p:spPr>
          <a:xfrm>
            <a:off x="3643306" y="928671"/>
            <a:ext cx="5429256" cy="861774"/>
          </a:xfrm>
          <a:prstGeom prst="rect">
            <a:avLst/>
          </a:prstGeom>
          <a:ln>
            <a:solidFill>
              <a:schemeClr val="accent1"/>
            </a:solidFill>
          </a:ln>
        </p:spPr>
        <p:txBody>
          <a:bodyPr wrap="square">
            <a:spAutoFit/>
          </a:bodyPr>
          <a:lstStyle/>
          <a:p>
            <a:r>
              <a:rPr lang="en-US" sz="1600" dirty="0"/>
              <a:t>J input is </a:t>
            </a:r>
            <a:r>
              <a:rPr lang="en-US" sz="1600" dirty="0" err="1"/>
              <a:t>ANDed</a:t>
            </a:r>
            <a:r>
              <a:rPr lang="en-US" sz="1600" dirty="0"/>
              <a:t> with Q’ to obtain S input and K input is </a:t>
            </a:r>
            <a:r>
              <a:rPr lang="en-US" sz="1600" dirty="0" err="1"/>
              <a:t>ANDed</a:t>
            </a:r>
            <a:r>
              <a:rPr lang="en-US" sz="1600" dirty="0"/>
              <a:t> with Q  to obtain R input.                     	</a:t>
            </a:r>
          </a:p>
          <a:p>
            <a:r>
              <a:rPr lang="en-US" sz="1600" dirty="0"/>
              <a:t>Thus </a:t>
            </a:r>
            <a:r>
              <a:rPr lang="en-US" sz="1600" b="1" dirty="0"/>
              <a:t>S= J.Q’ and R= K.Q.</a:t>
            </a:r>
            <a:endParaRPr lang="en-US" dirty="0"/>
          </a:p>
        </p:txBody>
      </p:sp>
      <p:sp>
        <p:nvSpPr>
          <p:cNvPr id="26" name="Rectangle 25"/>
          <p:cNvSpPr/>
          <p:nvPr/>
        </p:nvSpPr>
        <p:spPr>
          <a:xfrm>
            <a:off x="357158" y="5715016"/>
            <a:ext cx="5572164" cy="1077218"/>
          </a:xfrm>
          <a:prstGeom prst="rect">
            <a:avLst/>
          </a:prstGeom>
          <a:ln>
            <a:solidFill>
              <a:schemeClr val="accent1"/>
            </a:solidFill>
          </a:ln>
        </p:spPr>
        <p:txBody>
          <a:bodyPr wrap="square">
            <a:spAutoFit/>
          </a:bodyPr>
          <a:lstStyle/>
          <a:p>
            <a:r>
              <a:rPr lang="en-US" sz="1600" b="1" dirty="0"/>
              <a:t>Case 4: J=1 and K=1</a:t>
            </a:r>
          </a:p>
          <a:p>
            <a:r>
              <a:rPr lang="en-US" sz="1600" dirty="0"/>
              <a:t>Q=0, Q’=1 : When J=1 ,K=1 and Q=0; S=1 and R=0 then Q</a:t>
            </a:r>
            <a:r>
              <a:rPr lang="en-US" sz="1600" baseline="-25000" dirty="0"/>
              <a:t>n+1</a:t>
            </a:r>
            <a:r>
              <a:rPr lang="en-US" sz="1600" dirty="0"/>
              <a:t>=1.</a:t>
            </a:r>
          </a:p>
          <a:p>
            <a:r>
              <a:rPr lang="en-US" sz="1600" dirty="0"/>
              <a:t>Q=1, Q’=0 : When J=1 ,K=1 and Q=1; S=0 and R=1 then Q</a:t>
            </a:r>
            <a:r>
              <a:rPr lang="en-US" sz="1600" baseline="-25000" dirty="0"/>
              <a:t>n+1</a:t>
            </a:r>
            <a:r>
              <a:rPr lang="en-US" sz="1600" dirty="0"/>
              <a:t>=0</a:t>
            </a:r>
          </a:p>
          <a:p>
            <a:r>
              <a:rPr lang="en-US" sz="1600" dirty="0"/>
              <a:t>Hence,  when J=1 and K=1 ; Q</a:t>
            </a:r>
            <a:r>
              <a:rPr lang="en-US" sz="1600" baseline="-25000" dirty="0"/>
              <a:t>n+1</a:t>
            </a:r>
            <a:r>
              <a:rPr lang="en-US" sz="1600" dirty="0"/>
              <a:t>= </a:t>
            </a:r>
            <a:r>
              <a:rPr lang="en-US" sz="1600" b="1" dirty="0" err="1"/>
              <a:t>Q</a:t>
            </a:r>
            <a:r>
              <a:rPr lang="en-US" sz="1600" b="1" baseline="-25000" dirty="0" err="1"/>
              <a:t>n</a:t>
            </a:r>
            <a:r>
              <a:rPr lang="en-US" sz="1600" b="1" dirty="0"/>
              <a:t>’(Toggle)</a:t>
            </a:r>
            <a:endParaRPr lang="en-US" sz="1600" dirty="0"/>
          </a:p>
        </p:txBody>
      </p:sp>
      <p:sp>
        <p:nvSpPr>
          <p:cNvPr id="11" name="Rectangle 10"/>
          <p:cNvSpPr/>
          <p:nvPr/>
        </p:nvSpPr>
        <p:spPr>
          <a:xfrm>
            <a:off x="428596" y="4572008"/>
            <a:ext cx="5500726" cy="1077218"/>
          </a:xfrm>
          <a:prstGeom prst="rect">
            <a:avLst/>
          </a:prstGeom>
          <a:ln>
            <a:solidFill>
              <a:schemeClr val="accent1"/>
            </a:solidFill>
          </a:ln>
        </p:spPr>
        <p:txBody>
          <a:bodyPr wrap="square">
            <a:spAutoFit/>
          </a:bodyPr>
          <a:lstStyle/>
          <a:p>
            <a:r>
              <a:rPr lang="en-US" sz="1600" b="1" dirty="0"/>
              <a:t>Case 3: J=1 and K=0 </a:t>
            </a:r>
          </a:p>
          <a:p>
            <a:r>
              <a:rPr lang="en-US" sz="1600" dirty="0"/>
              <a:t>Q=0, Q’=1 : When J=1 ,K=0 and Q=0; S=1 and R=0 then Q</a:t>
            </a:r>
            <a:r>
              <a:rPr lang="en-US" sz="1600" baseline="-25000" dirty="0"/>
              <a:t>n+1</a:t>
            </a:r>
            <a:r>
              <a:rPr lang="en-US" sz="1600" dirty="0"/>
              <a:t>=1.</a:t>
            </a:r>
          </a:p>
          <a:p>
            <a:r>
              <a:rPr lang="en-US" sz="1600" dirty="0"/>
              <a:t>Q=1, Q’=0 : When J=1 ,K=0 and Q=1; S=0 and R=0 then Q</a:t>
            </a:r>
            <a:r>
              <a:rPr lang="en-US" sz="1600" baseline="-25000" dirty="0"/>
              <a:t>n+1</a:t>
            </a:r>
            <a:r>
              <a:rPr lang="en-US" sz="1600" dirty="0"/>
              <a:t>=1.</a:t>
            </a:r>
          </a:p>
          <a:p>
            <a:r>
              <a:rPr lang="en-US" sz="1600" dirty="0"/>
              <a:t>Hence,  when J=1 and K=0 ; Q</a:t>
            </a:r>
            <a:r>
              <a:rPr lang="en-US" sz="1600" baseline="-25000" dirty="0"/>
              <a:t>n+1</a:t>
            </a:r>
            <a:r>
              <a:rPr lang="en-US" sz="1600" dirty="0"/>
              <a:t>= 1 (Set)</a:t>
            </a:r>
          </a:p>
        </p:txBody>
      </p:sp>
      <p:sp>
        <p:nvSpPr>
          <p:cNvPr id="13" name="Rectangle 12"/>
          <p:cNvSpPr/>
          <p:nvPr/>
        </p:nvSpPr>
        <p:spPr>
          <a:xfrm>
            <a:off x="3643306" y="3082539"/>
            <a:ext cx="5429256" cy="1354217"/>
          </a:xfrm>
          <a:prstGeom prst="rect">
            <a:avLst/>
          </a:prstGeom>
          <a:ln>
            <a:solidFill>
              <a:schemeClr val="accent1"/>
            </a:solidFill>
          </a:ln>
        </p:spPr>
        <p:txBody>
          <a:bodyPr wrap="square">
            <a:spAutoFit/>
          </a:bodyPr>
          <a:lstStyle/>
          <a:p>
            <a:r>
              <a:rPr lang="en-US" sz="1600" b="1" dirty="0"/>
              <a:t>Case 2: J=0 and K=1 </a:t>
            </a:r>
          </a:p>
          <a:p>
            <a:pPr algn="just"/>
            <a:r>
              <a:rPr lang="en-US" sz="1600" dirty="0"/>
              <a:t>Q=0, Q’=1 : When J=0 ,K=1 and Q=0; S=0 and R=0 then </a:t>
            </a:r>
            <a:r>
              <a:rPr lang="en-US" sz="1600" b="1" dirty="0"/>
              <a:t>Q</a:t>
            </a:r>
            <a:r>
              <a:rPr lang="en-US" sz="1600" b="1" baseline="-25000" dirty="0"/>
              <a:t>n+1</a:t>
            </a:r>
            <a:r>
              <a:rPr lang="en-US" sz="1600" b="1" dirty="0"/>
              <a:t>=0.</a:t>
            </a:r>
            <a:endParaRPr lang="en-US" sz="1600" dirty="0"/>
          </a:p>
          <a:p>
            <a:pPr algn="just"/>
            <a:r>
              <a:rPr lang="en-US" sz="1600" dirty="0"/>
              <a:t>Q=1, Q’=0 : When J=0 ,K=1 and Q=1; S=0 and R=1 then </a:t>
            </a:r>
            <a:r>
              <a:rPr lang="en-US" sz="1600" b="1" dirty="0"/>
              <a:t>Q</a:t>
            </a:r>
            <a:r>
              <a:rPr lang="en-US" sz="1600" b="1" baseline="-25000" dirty="0"/>
              <a:t>n+1</a:t>
            </a:r>
            <a:r>
              <a:rPr lang="en-US" sz="1600" b="1" dirty="0"/>
              <a:t>=0.</a:t>
            </a:r>
            <a:endParaRPr lang="en-US" sz="1600" dirty="0"/>
          </a:p>
          <a:p>
            <a:pPr algn="just"/>
            <a:r>
              <a:rPr lang="en-US" sz="1600" dirty="0"/>
              <a:t>Hence,  	when </a:t>
            </a:r>
            <a:r>
              <a:rPr lang="en-US" sz="1600" dirty="0">
                <a:solidFill>
                  <a:srgbClr val="FF0000"/>
                </a:solidFill>
              </a:rPr>
              <a:t>J=0 and K=1; </a:t>
            </a:r>
            <a:r>
              <a:rPr lang="en-US" sz="1600" b="1" dirty="0">
                <a:solidFill>
                  <a:srgbClr val="FF0000"/>
                </a:solidFill>
              </a:rPr>
              <a:t>Q</a:t>
            </a:r>
            <a:r>
              <a:rPr lang="en-US" sz="1600" b="1" baseline="-25000" dirty="0">
                <a:solidFill>
                  <a:srgbClr val="FF0000"/>
                </a:solidFill>
              </a:rPr>
              <a:t>n+1</a:t>
            </a:r>
            <a:r>
              <a:rPr lang="en-US" sz="1600" b="1" dirty="0">
                <a:solidFill>
                  <a:srgbClr val="FF0000"/>
                </a:solidFill>
              </a:rPr>
              <a:t>= 0(Reset)</a:t>
            </a:r>
            <a:endParaRPr lang="en-US" sz="1600" dirty="0">
              <a:solidFill>
                <a:srgbClr val="FF0000"/>
              </a:solidFill>
            </a:endParaRPr>
          </a:p>
          <a:p>
            <a:pPr>
              <a:buFont typeface="Arial" pitchFamily="34" charset="0"/>
              <a:buChar char="•"/>
            </a:pPr>
            <a:endParaRPr lang="en-US" dirty="0"/>
          </a:p>
        </p:txBody>
      </p:sp>
      <p:sp>
        <p:nvSpPr>
          <p:cNvPr id="14" name="Rectangle 13"/>
          <p:cNvSpPr/>
          <p:nvPr/>
        </p:nvSpPr>
        <p:spPr>
          <a:xfrm>
            <a:off x="3643306" y="1928802"/>
            <a:ext cx="5429256" cy="1077218"/>
          </a:xfrm>
          <a:prstGeom prst="rect">
            <a:avLst/>
          </a:prstGeom>
          <a:ln>
            <a:solidFill>
              <a:schemeClr val="accent1"/>
            </a:solidFill>
          </a:ln>
        </p:spPr>
        <p:txBody>
          <a:bodyPr wrap="square">
            <a:spAutoFit/>
          </a:bodyPr>
          <a:lstStyle/>
          <a:p>
            <a:r>
              <a:rPr lang="en-US" sz="1600" b="1" dirty="0"/>
              <a:t>Case 1: J=K=0</a:t>
            </a:r>
          </a:p>
          <a:p>
            <a:r>
              <a:rPr lang="en-US" sz="1600" dirty="0"/>
              <a:t>When J=K=0, S=R=0 and according to truth table of SR </a:t>
            </a:r>
            <a:r>
              <a:rPr lang="en-US" sz="1600" dirty="0" err="1"/>
              <a:t>flipflop</a:t>
            </a:r>
            <a:r>
              <a:rPr lang="en-US" sz="1600" dirty="0"/>
              <a:t>, output does not change. Hence,  </a:t>
            </a:r>
          </a:p>
          <a:p>
            <a:r>
              <a:rPr lang="en-US" sz="1600" dirty="0"/>
              <a:t>	when  </a:t>
            </a:r>
            <a:r>
              <a:rPr lang="en-US" sz="1600" dirty="0">
                <a:solidFill>
                  <a:srgbClr val="FF0000"/>
                </a:solidFill>
              </a:rPr>
              <a:t>J=K=0; </a:t>
            </a:r>
            <a:r>
              <a:rPr lang="en-US" sz="1600" b="1" dirty="0">
                <a:solidFill>
                  <a:srgbClr val="FF0000"/>
                </a:solidFill>
              </a:rPr>
              <a:t>Q</a:t>
            </a:r>
            <a:r>
              <a:rPr lang="en-US" sz="1600" b="1" baseline="-25000" dirty="0">
                <a:solidFill>
                  <a:srgbClr val="FF0000"/>
                </a:solidFill>
              </a:rPr>
              <a:t>n+1</a:t>
            </a:r>
            <a:r>
              <a:rPr lang="en-US" sz="1600" b="1" dirty="0">
                <a:solidFill>
                  <a:srgbClr val="FF0000"/>
                </a:solidFill>
              </a:rPr>
              <a:t>= </a:t>
            </a:r>
            <a:r>
              <a:rPr lang="en-US" sz="1600" b="1" dirty="0" err="1">
                <a:solidFill>
                  <a:srgbClr val="FF0000"/>
                </a:solidFill>
              </a:rPr>
              <a:t>Q</a:t>
            </a:r>
            <a:r>
              <a:rPr lang="en-US" sz="1600" b="1" baseline="-25000" dirty="0" err="1">
                <a:solidFill>
                  <a:srgbClr val="FF0000"/>
                </a:solidFill>
              </a:rPr>
              <a:t>n</a:t>
            </a:r>
            <a:r>
              <a:rPr lang="en-US" sz="1600" b="1" dirty="0">
                <a:solidFill>
                  <a:srgbClr val="FF0000"/>
                </a:solidFill>
              </a:rPr>
              <a:t> (no output change)</a:t>
            </a:r>
            <a:endParaRPr lang="en-US" sz="1600" dirty="0">
              <a:solidFill>
                <a:srgbClr val="FF0000"/>
              </a:solidFill>
            </a:endParaRPr>
          </a:p>
        </p:txBody>
      </p:sp>
      <p:pic>
        <p:nvPicPr>
          <p:cNvPr id="16" name="Picture 4"/>
          <p:cNvPicPr>
            <a:picLocks noChangeAspect="1" noChangeArrowheads="1"/>
          </p:cNvPicPr>
          <p:nvPr/>
        </p:nvPicPr>
        <p:blipFill>
          <a:blip r:embed="rId7" cstate="print"/>
          <a:srcRect/>
          <a:stretch>
            <a:fillRect/>
          </a:stretch>
        </p:blipFill>
        <p:spPr bwMode="auto">
          <a:xfrm>
            <a:off x="0" y="0"/>
            <a:ext cx="785786" cy="85602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ox(i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ox(i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ox(i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ox(i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ox(in)">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11"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57166"/>
            <a:ext cx="8229600" cy="571504"/>
          </a:xfrm>
        </p:spPr>
        <p:txBody>
          <a:bodyPr>
            <a:noAutofit/>
          </a:bodyPr>
          <a:lstStyle/>
          <a:p>
            <a:r>
              <a:rPr lang="en-US" sz="4000" b="1" dirty="0"/>
              <a:t>JK</a:t>
            </a:r>
            <a:r>
              <a:rPr sz="4000" b="1"/>
              <a:t> Flipflop</a:t>
            </a:r>
            <a:r>
              <a:rPr lang="en-US" sz="4000" b="1" dirty="0"/>
              <a:t> working cont…</a:t>
            </a:r>
          </a:p>
        </p:txBody>
      </p:sp>
      <p:sp>
        <p:nvSpPr>
          <p:cNvPr id="6" name="Rectangle 5"/>
          <p:cNvSpPr/>
          <p:nvPr/>
        </p:nvSpPr>
        <p:spPr>
          <a:xfrm>
            <a:off x="2500298" y="1038509"/>
            <a:ext cx="3143272" cy="461665"/>
          </a:xfrm>
          <a:prstGeom prst="rect">
            <a:avLst/>
          </a:prstGeom>
        </p:spPr>
        <p:txBody>
          <a:bodyPr wrap="square">
            <a:spAutoFit/>
          </a:bodyPr>
          <a:lstStyle/>
          <a:p>
            <a:r>
              <a:rPr lang="en-US" sz="2400" b="1" i="1" dirty="0"/>
              <a:t>Characteristic table</a:t>
            </a:r>
          </a:p>
        </p:txBody>
      </p:sp>
      <p:graphicFrame>
        <p:nvGraphicFramePr>
          <p:cNvPr id="3077" name="Object 5"/>
          <p:cNvGraphicFramePr>
            <a:graphicFrameLocks noChangeAspect="1"/>
          </p:cNvGraphicFramePr>
          <p:nvPr/>
        </p:nvGraphicFramePr>
        <p:xfrm>
          <a:off x="0" y="0"/>
          <a:ext cx="200025" cy="219075"/>
        </p:xfrm>
        <a:graphic>
          <a:graphicData uri="http://schemas.openxmlformats.org/presentationml/2006/ole">
            <mc:AlternateContent xmlns:mc="http://schemas.openxmlformats.org/markup-compatibility/2006">
              <mc:Choice xmlns:v="urn:schemas-microsoft-com:vml" Requires="v">
                <p:oleObj spid="_x0000_s34818" name="Bitmap Image" r:id="rId2" imgW="200159" imgH="219222" progId="PBrush">
                  <p:embed/>
                </p:oleObj>
              </mc:Choice>
              <mc:Fallback>
                <p:oleObj name="Bitmap Image" r:id="rId2" imgW="200159" imgH="219222" progId="PBrush">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000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4"/>
          <p:cNvGraphicFramePr>
            <a:graphicFrameLocks noChangeAspect="1"/>
          </p:cNvGraphicFramePr>
          <p:nvPr/>
        </p:nvGraphicFramePr>
        <p:xfrm>
          <a:off x="0" y="0"/>
          <a:ext cx="200025" cy="219075"/>
        </p:xfrm>
        <a:graphic>
          <a:graphicData uri="http://schemas.openxmlformats.org/presentationml/2006/ole">
            <mc:AlternateContent xmlns:mc="http://schemas.openxmlformats.org/markup-compatibility/2006">
              <mc:Choice xmlns:v="urn:schemas-microsoft-com:vml" Requires="v">
                <p:oleObj spid="_x0000_s34819" name="Bitmap Image" r:id="rId4" imgW="200159" imgH="219222" progId="PBrush">
                  <p:embed/>
                </p:oleObj>
              </mc:Choice>
              <mc:Fallback>
                <p:oleObj name="Bitmap Image" r:id="rId4" imgW="200159" imgH="219222" progId="PBrush">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000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3"/>
          <p:cNvGraphicFramePr>
            <a:graphicFrameLocks noChangeAspect="1"/>
          </p:cNvGraphicFramePr>
          <p:nvPr/>
        </p:nvGraphicFramePr>
        <p:xfrm>
          <a:off x="0" y="0"/>
          <a:ext cx="200025" cy="219075"/>
        </p:xfrm>
        <a:graphic>
          <a:graphicData uri="http://schemas.openxmlformats.org/presentationml/2006/ole">
            <mc:AlternateContent xmlns:mc="http://schemas.openxmlformats.org/markup-compatibility/2006">
              <mc:Choice xmlns:v="urn:schemas-microsoft-com:vml" Requires="v">
                <p:oleObj spid="_x0000_s34820" name="Bitmap Image" r:id="rId5" imgW="200159" imgH="219222" progId="PBrush">
                  <p:embed/>
                </p:oleObj>
              </mc:Choice>
              <mc:Fallback>
                <p:oleObj name="Bitmap Image" r:id="rId5" imgW="200159" imgH="219222" progId="PBrush">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000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4" name="Object 2"/>
          <p:cNvGraphicFramePr>
            <a:graphicFrameLocks noChangeAspect="1"/>
          </p:cNvGraphicFramePr>
          <p:nvPr/>
        </p:nvGraphicFramePr>
        <p:xfrm>
          <a:off x="0" y="0"/>
          <a:ext cx="200025" cy="219075"/>
        </p:xfrm>
        <a:graphic>
          <a:graphicData uri="http://schemas.openxmlformats.org/presentationml/2006/ole">
            <mc:AlternateContent xmlns:mc="http://schemas.openxmlformats.org/markup-compatibility/2006">
              <mc:Choice xmlns:v="urn:schemas-microsoft-com:vml" Requires="v">
                <p:oleObj spid="_x0000_s34821" name="Bitmap Image" r:id="rId6" imgW="200159" imgH="219222" progId="PBrush">
                  <p:embed/>
                </p:oleObj>
              </mc:Choice>
              <mc:Fallback>
                <p:oleObj name="Bitmap Image" r:id="rId6" imgW="200159" imgH="219222" progId="PBrush">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000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p:nvSpPr>
        <p:spPr>
          <a:xfrm>
            <a:off x="6715140" y="4143380"/>
            <a:ext cx="1904367" cy="369332"/>
          </a:xfrm>
          <a:prstGeom prst="rect">
            <a:avLst/>
          </a:prstGeom>
        </p:spPr>
        <p:txBody>
          <a:bodyPr wrap="none">
            <a:spAutoFit/>
          </a:bodyPr>
          <a:lstStyle/>
          <a:p>
            <a:r>
              <a:rPr lang="en-US" b="1" i="1" dirty="0"/>
              <a:t>Excitation table</a:t>
            </a:r>
          </a:p>
        </p:txBody>
      </p:sp>
      <p:sp>
        <p:nvSpPr>
          <p:cNvPr id="20" name="Rectangle 19"/>
          <p:cNvSpPr/>
          <p:nvPr/>
        </p:nvSpPr>
        <p:spPr>
          <a:xfrm>
            <a:off x="3500430" y="4286256"/>
            <a:ext cx="1713098" cy="369332"/>
          </a:xfrm>
          <a:prstGeom prst="rect">
            <a:avLst/>
          </a:prstGeom>
        </p:spPr>
        <p:txBody>
          <a:bodyPr wrap="none">
            <a:spAutoFit/>
          </a:bodyPr>
          <a:lstStyle/>
          <a:p>
            <a:r>
              <a:rPr lang="en-US" b="1" i="1" dirty="0"/>
              <a:t>State diagram</a:t>
            </a:r>
          </a:p>
        </p:txBody>
      </p:sp>
      <p:sp>
        <p:nvSpPr>
          <p:cNvPr id="22" name="Rectangle 21"/>
          <p:cNvSpPr/>
          <p:nvPr/>
        </p:nvSpPr>
        <p:spPr>
          <a:xfrm>
            <a:off x="500034" y="4286256"/>
            <a:ext cx="2772939" cy="369332"/>
          </a:xfrm>
          <a:prstGeom prst="rect">
            <a:avLst/>
          </a:prstGeom>
        </p:spPr>
        <p:txBody>
          <a:bodyPr wrap="none">
            <a:spAutoFit/>
          </a:bodyPr>
          <a:lstStyle/>
          <a:p>
            <a:r>
              <a:rPr lang="en-US" b="1" i="1" dirty="0"/>
              <a:t>Characteristic Equation</a:t>
            </a:r>
          </a:p>
        </p:txBody>
      </p:sp>
      <p:sp>
        <p:nvSpPr>
          <p:cNvPr id="23" name="Rectangle 22"/>
          <p:cNvSpPr/>
          <p:nvPr/>
        </p:nvSpPr>
        <p:spPr>
          <a:xfrm>
            <a:off x="714348" y="6357958"/>
            <a:ext cx="2026004" cy="369332"/>
          </a:xfrm>
          <a:prstGeom prst="rect">
            <a:avLst/>
          </a:prstGeom>
        </p:spPr>
        <p:txBody>
          <a:bodyPr wrap="none">
            <a:spAutoFit/>
          </a:bodyPr>
          <a:lstStyle/>
          <a:p>
            <a:r>
              <a:rPr lang="en-US" i="1" dirty="0"/>
              <a:t>Qn+1 = </a:t>
            </a:r>
            <a:r>
              <a:rPr lang="en-US" i="1" dirty="0" err="1"/>
              <a:t>JQn</a:t>
            </a:r>
            <a:r>
              <a:rPr lang="en-US" i="1" dirty="0"/>
              <a:t>’ +</a:t>
            </a:r>
            <a:r>
              <a:rPr lang="en-US" i="1" dirty="0" err="1"/>
              <a:t>K’Qn</a:t>
            </a:r>
            <a:endParaRPr lang="en-US" dirty="0"/>
          </a:p>
        </p:txBody>
      </p:sp>
      <p:pic>
        <p:nvPicPr>
          <p:cNvPr id="21511" name="Picture 7"/>
          <p:cNvPicPr>
            <a:picLocks noChangeAspect="1" noChangeArrowheads="1"/>
          </p:cNvPicPr>
          <p:nvPr/>
        </p:nvPicPr>
        <p:blipFill>
          <a:blip r:embed="rId7"/>
          <a:srcRect/>
          <a:stretch>
            <a:fillRect/>
          </a:stretch>
        </p:blipFill>
        <p:spPr bwMode="auto">
          <a:xfrm>
            <a:off x="4357686" y="2143116"/>
            <a:ext cx="2247900" cy="1285875"/>
          </a:xfrm>
          <a:prstGeom prst="rect">
            <a:avLst/>
          </a:prstGeom>
          <a:noFill/>
          <a:ln w="9525">
            <a:noFill/>
            <a:miter lim="800000"/>
            <a:headEnd/>
            <a:tailEnd/>
          </a:ln>
          <a:effectLst/>
        </p:spPr>
      </p:pic>
      <p:pic>
        <p:nvPicPr>
          <p:cNvPr id="21512" name="Picture 8"/>
          <p:cNvPicPr>
            <a:picLocks noChangeAspect="1" noChangeArrowheads="1"/>
          </p:cNvPicPr>
          <p:nvPr/>
        </p:nvPicPr>
        <p:blipFill>
          <a:blip r:embed="rId8"/>
          <a:srcRect/>
          <a:stretch>
            <a:fillRect/>
          </a:stretch>
        </p:blipFill>
        <p:spPr bwMode="auto">
          <a:xfrm>
            <a:off x="6577485" y="4643446"/>
            <a:ext cx="2566515" cy="1785950"/>
          </a:xfrm>
          <a:prstGeom prst="rect">
            <a:avLst/>
          </a:prstGeom>
          <a:noFill/>
          <a:ln w="9525">
            <a:noFill/>
            <a:miter lim="800000"/>
            <a:headEnd/>
            <a:tailEnd/>
          </a:ln>
          <a:effectLst/>
        </p:spPr>
      </p:pic>
      <p:pic>
        <p:nvPicPr>
          <p:cNvPr id="21513" name="Picture 9"/>
          <p:cNvPicPr>
            <a:picLocks noChangeAspect="1" noChangeArrowheads="1"/>
          </p:cNvPicPr>
          <p:nvPr/>
        </p:nvPicPr>
        <p:blipFill>
          <a:blip r:embed="rId9"/>
          <a:srcRect/>
          <a:stretch>
            <a:fillRect/>
          </a:stretch>
        </p:blipFill>
        <p:spPr bwMode="auto">
          <a:xfrm>
            <a:off x="3071802" y="4786322"/>
            <a:ext cx="3143272" cy="1571636"/>
          </a:xfrm>
          <a:prstGeom prst="rect">
            <a:avLst/>
          </a:prstGeom>
          <a:noFill/>
          <a:ln w="9525">
            <a:noFill/>
            <a:miter lim="800000"/>
            <a:headEnd/>
            <a:tailEnd/>
          </a:ln>
          <a:effectLst/>
        </p:spPr>
      </p:pic>
      <p:pic>
        <p:nvPicPr>
          <p:cNvPr id="21514" name="Picture 10"/>
          <p:cNvPicPr>
            <a:picLocks noChangeAspect="1" noChangeArrowheads="1"/>
          </p:cNvPicPr>
          <p:nvPr/>
        </p:nvPicPr>
        <p:blipFill>
          <a:blip r:embed="rId10"/>
          <a:srcRect/>
          <a:stretch>
            <a:fillRect/>
          </a:stretch>
        </p:blipFill>
        <p:spPr bwMode="auto">
          <a:xfrm>
            <a:off x="357158" y="4714884"/>
            <a:ext cx="2781300" cy="1562100"/>
          </a:xfrm>
          <a:prstGeom prst="rect">
            <a:avLst/>
          </a:prstGeom>
          <a:noFill/>
          <a:ln w="9525">
            <a:noFill/>
            <a:miter lim="800000"/>
            <a:headEnd/>
            <a:tailEnd/>
          </a:ln>
          <a:effectLst/>
        </p:spPr>
      </p:pic>
      <p:pic>
        <p:nvPicPr>
          <p:cNvPr id="21516" name="Picture 12"/>
          <p:cNvPicPr>
            <a:picLocks noChangeAspect="1" noChangeArrowheads="1"/>
          </p:cNvPicPr>
          <p:nvPr/>
        </p:nvPicPr>
        <p:blipFill>
          <a:blip r:embed="rId11"/>
          <a:srcRect/>
          <a:stretch>
            <a:fillRect/>
          </a:stretch>
        </p:blipFill>
        <p:spPr bwMode="auto">
          <a:xfrm>
            <a:off x="500034" y="1500174"/>
            <a:ext cx="3619500" cy="2752725"/>
          </a:xfrm>
          <a:prstGeom prst="rect">
            <a:avLst/>
          </a:prstGeom>
          <a:noFill/>
          <a:ln w="9525">
            <a:noFill/>
            <a:miter lim="800000"/>
            <a:headEnd/>
            <a:tailEnd/>
          </a:ln>
          <a:effectLst/>
        </p:spPr>
      </p:pic>
      <p:pic>
        <p:nvPicPr>
          <p:cNvPr id="17" name="Picture 4"/>
          <p:cNvPicPr>
            <a:picLocks noChangeAspect="1" noChangeArrowheads="1"/>
          </p:cNvPicPr>
          <p:nvPr/>
        </p:nvPicPr>
        <p:blipFill>
          <a:blip r:embed="rId12"/>
          <a:srcRect/>
          <a:stretch>
            <a:fillRect/>
          </a:stretch>
        </p:blipFill>
        <p:spPr bwMode="auto">
          <a:xfrm>
            <a:off x="0" y="0"/>
            <a:ext cx="852488" cy="9286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511"/>
                                        </p:tgtEl>
                                        <p:attrNameLst>
                                          <p:attrName>style.visibility</p:attrName>
                                        </p:attrNameLst>
                                      </p:cBhvr>
                                      <p:to>
                                        <p:strVal val="visible"/>
                                      </p:to>
                                    </p:set>
                                    <p:animEffect transition="in" filter="box(in)">
                                      <p:cBhvr>
                                        <p:cTn id="7" dur="500"/>
                                        <p:tgtEl>
                                          <p:spTgt spid="215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ox(in)">
                                      <p:cBhvr>
                                        <p:cTn id="12" dur="500"/>
                                        <p:tgtEl>
                                          <p:spTgt spid="22"/>
                                        </p:tgtEl>
                                      </p:cBhvr>
                                    </p:animEffect>
                                  </p:childTnLst>
                                </p:cTn>
                              </p:par>
                              <p:par>
                                <p:cTn id="13" presetID="4" presetClass="entr" presetSubtype="16" fill="hold" nodeType="withEffect">
                                  <p:stCondLst>
                                    <p:cond delay="0"/>
                                  </p:stCondLst>
                                  <p:childTnLst>
                                    <p:set>
                                      <p:cBhvr>
                                        <p:cTn id="14" dur="1" fill="hold">
                                          <p:stCondLst>
                                            <p:cond delay="0"/>
                                          </p:stCondLst>
                                        </p:cTn>
                                        <p:tgtEl>
                                          <p:spTgt spid="21514"/>
                                        </p:tgtEl>
                                        <p:attrNameLst>
                                          <p:attrName>style.visibility</p:attrName>
                                        </p:attrNameLst>
                                      </p:cBhvr>
                                      <p:to>
                                        <p:strVal val="visible"/>
                                      </p:to>
                                    </p:set>
                                    <p:animEffect transition="in" filter="box(in)">
                                      <p:cBhvr>
                                        <p:cTn id="15" dur="500"/>
                                        <p:tgtEl>
                                          <p:spTgt spid="21514"/>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ox(in)">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ox(in)">
                                      <p:cBhvr>
                                        <p:cTn id="23" dur="500"/>
                                        <p:tgtEl>
                                          <p:spTgt spid="20"/>
                                        </p:tgtEl>
                                      </p:cBhvr>
                                    </p:animEffect>
                                  </p:childTnLst>
                                </p:cTn>
                              </p:par>
                              <p:par>
                                <p:cTn id="24" presetID="4" presetClass="entr" presetSubtype="16" fill="hold" nodeType="withEffect">
                                  <p:stCondLst>
                                    <p:cond delay="0"/>
                                  </p:stCondLst>
                                  <p:childTnLst>
                                    <p:set>
                                      <p:cBhvr>
                                        <p:cTn id="25" dur="1" fill="hold">
                                          <p:stCondLst>
                                            <p:cond delay="0"/>
                                          </p:stCondLst>
                                        </p:cTn>
                                        <p:tgtEl>
                                          <p:spTgt spid="21513"/>
                                        </p:tgtEl>
                                        <p:attrNameLst>
                                          <p:attrName>style.visibility</p:attrName>
                                        </p:attrNameLst>
                                      </p:cBhvr>
                                      <p:to>
                                        <p:strVal val="visible"/>
                                      </p:to>
                                    </p:set>
                                    <p:animEffect transition="in" filter="box(in)">
                                      <p:cBhvr>
                                        <p:cTn id="26" dur="500"/>
                                        <p:tgtEl>
                                          <p:spTgt spid="21513"/>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1"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ox(in)">
                                      <p:cBhvr>
                                        <p:cTn id="31" dur="500"/>
                                        <p:tgtEl>
                                          <p:spTgt spid="20"/>
                                        </p:tgtEl>
                                      </p:cBhvr>
                                    </p:animEffect>
                                  </p:childTnLst>
                                </p:cTn>
                              </p:par>
                              <p:par>
                                <p:cTn id="32" presetID="4" presetClass="entr" presetSubtype="16" fill="hold" nodeType="withEffect">
                                  <p:stCondLst>
                                    <p:cond delay="0"/>
                                  </p:stCondLst>
                                  <p:childTnLst>
                                    <p:set>
                                      <p:cBhvr>
                                        <p:cTn id="33" dur="1" fill="hold">
                                          <p:stCondLst>
                                            <p:cond delay="0"/>
                                          </p:stCondLst>
                                        </p:cTn>
                                        <p:tgtEl>
                                          <p:spTgt spid="21513"/>
                                        </p:tgtEl>
                                        <p:attrNameLst>
                                          <p:attrName>style.visibility</p:attrName>
                                        </p:attrNameLst>
                                      </p:cBhvr>
                                      <p:to>
                                        <p:strVal val="visible"/>
                                      </p:to>
                                    </p:set>
                                    <p:animEffect transition="in" filter="box(in)">
                                      <p:cBhvr>
                                        <p:cTn id="34" dur="500"/>
                                        <p:tgtEl>
                                          <p:spTgt spid="21513"/>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ox(in)">
                                      <p:cBhvr>
                                        <p:cTn id="39" dur="500"/>
                                        <p:tgtEl>
                                          <p:spTgt spid="18"/>
                                        </p:tgtEl>
                                      </p:cBhvr>
                                    </p:animEffect>
                                  </p:childTnLst>
                                </p:cTn>
                              </p:par>
                              <p:par>
                                <p:cTn id="40" presetID="4" presetClass="entr" presetSubtype="16" fill="hold" nodeType="withEffect">
                                  <p:stCondLst>
                                    <p:cond delay="0"/>
                                  </p:stCondLst>
                                  <p:childTnLst>
                                    <p:set>
                                      <p:cBhvr>
                                        <p:cTn id="41" dur="1" fill="hold">
                                          <p:stCondLst>
                                            <p:cond delay="0"/>
                                          </p:stCondLst>
                                        </p:cTn>
                                        <p:tgtEl>
                                          <p:spTgt spid="21512"/>
                                        </p:tgtEl>
                                        <p:attrNameLst>
                                          <p:attrName>style.visibility</p:attrName>
                                        </p:attrNameLst>
                                      </p:cBhvr>
                                      <p:to>
                                        <p:strVal val="visible"/>
                                      </p:to>
                                    </p:set>
                                    <p:animEffect transition="in" filter="box(in)">
                                      <p:cBhvr>
                                        <p:cTn id="42" dur="500"/>
                                        <p:tgtEl>
                                          <p:spTgt spid="21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 </a:t>
            </a:r>
            <a:r>
              <a:rPr lang="en-US" b="1" dirty="0" err="1"/>
              <a:t>Flipflop</a:t>
            </a:r>
            <a:endParaRPr lang="en-US" b="1" dirty="0"/>
          </a:p>
        </p:txBody>
      </p:sp>
      <p:sp>
        <p:nvSpPr>
          <p:cNvPr id="3" name="Content Placeholder 2"/>
          <p:cNvSpPr>
            <a:spLocks noGrp="1"/>
          </p:cNvSpPr>
          <p:nvPr>
            <p:ph idx="1"/>
          </p:nvPr>
        </p:nvSpPr>
        <p:spPr>
          <a:xfrm>
            <a:off x="457200" y="1600201"/>
            <a:ext cx="8472518" cy="2114552"/>
          </a:xfrm>
        </p:spPr>
        <p:txBody>
          <a:bodyPr>
            <a:normAutofit lnSpcReduction="10000"/>
          </a:bodyPr>
          <a:lstStyle/>
          <a:p>
            <a:r>
              <a:rPr lang="en-US" dirty="0"/>
              <a:t>T </a:t>
            </a:r>
            <a:r>
              <a:rPr lang="en-US" dirty="0" err="1"/>
              <a:t>Flipflop</a:t>
            </a:r>
            <a:r>
              <a:rPr lang="en-US" dirty="0"/>
              <a:t> is also known as toggle </a:t>
            </a:r>
            <a:r>
              <a:rPr lang="en-US" dirty="0" err="1"/>
              <a:t>flipflop</a:t>
            </a:r>
            <a:r>
              <a:rPr lang="en-US" dirty="0"/>
              <a:t>. It is a modification of JK </a:t>
            </a:r>
            <a:r>
              <a:rPr lang="en-US" dirty="0" err="1"/>
              <a:t>flipflop</a:t>
            </a:r>
            <a:r>
              <a:rPr lang="en-US" dirty="0"/>
              <a:t> </a:t>
            </a:r>
          </a:p>
          <a:p>
            <a:r>
              <a:rPr lang="en-US" dirty="0"/>
              <a:t>T </a:t>
            </a:r>
            <a:r>
              <a:rPr lang="en-US" dirty="0" err="1"/>
              <a:t>Flipflop</a:t>
            </a:r>
            <a:r>
              <a:rPr lang="en-US" dirty="0"/>
              <a:t> is obtained from a JK </a:t>
            </a:r>
            <a:r>
              <a:rPr lang="en-US" dirty="0" err="1"/>
              <a:t>flipflop</a:t>
            </a:r>
            <a:r>
              <a:rPr lang="en-US" dirty="0"/>
              <a:t>  by connecting both inputs, J and K together</a:t>
            </a:r>
          </a:p>
          <a:p>
            <a:pPr>
              <a:buNone/>
            </a:pPr>
            <a:endParaRPr lang="en-US" dirty="0"/>
          </a:p>
        </p:txBody>
      </p:sp>
      <p:sp>
        <p:nvSpPr>
          <p:cNvPr id="5" name="Rectangle 4"/>
          <p:cNvSpPr/>
          <p:nvPr/>
        </p:nvSpPr>
        <p:spPr>
          <a:xfrm>
            <a:off x="3571868" y="3929066"/>
            <a:ext cx="2044086" cy="523220"/>
          </a:xfrm>
          <a:prstGeom prst="rect">
            <a:avLst/>
          </a:prstGeom>
        </p:spPr>
        <p:txBody>
          <a:bodyPr wrap="none">
            <a:spAutoFit/>
          </a:bodyPr>
          <a:lstStyle/>
          <a:p>
            <a:r>
              <a:rPr lang="en-US" sz="2800" i="1" dirty="0"/>
              <a:t>Logic symbol</a:t>
            </a:r>
          </a:p>
        </p:txBody>
      </p:sp>
      <p:pic>
        <p:nvPicPr>
          <p:cNvPr id="22530" name="Picture 2"/>
          <p:cNvPicPr>
            <a:picLocks noChangeAspect="1" noChangeArrowheads="1"/>
          </p:cNvPicPr>
          <p:nvPr/>
        </p:nvPicPr>
        <p:blipFill>
          <a:blip r:embed="rId2"/>
          <a:srcRect/>
          <a:stretch>
            <a:fillRect/>
          </a:stretch>
        </p:blipFill>
        <p:spPr bwMode="auto">
          <a:xfrm>
            <a:off x="2786050" y="4500570"/>
            <a:ext cx="2928958" cy="2000264"/>
          </a:xfrm>
          <a:prstGeom prst="rect">
            <a:avLst/>
          </a:prstGeom>
          <a:noFill/>
          <a:ln w="9525">
            <a:noFill/>
            <a:miter lim="800000"/>
            <a:headEnd/>
            <a:tailEnd/>
          </a:ln>
          <a:effectLst/>
        </p:spPr>
      </p:pic>
      <p:pic>
        <p:nvPicPr>
          <p:cNvPr id="6" name="Picture 4"/>
          <p:cNvPicPr>
            <a:picLocks noChangeAspect="1" noChangeArrowheads="1"/>
          </p:cNvPicPr>
          <p:nvPr/>
        </p:nvPicPr>
        <p:blipFill>
          <a:blip r:embed="rId3"/>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57166"/>
            <a:ext cx="8229600" cy="857256"/>
          </a:xfrm>
        </p:spPr>
        <p:txBody>
          <a:bodyPr/>
          <a:lstStyle/>
          <a:p>
            <a:r>
              <a:rPr lang="en-US" b="1" dirty="0"/>
              <a:t>T</a:t>
            </a:r>
            <a:r>
              <a:rPr b="1"/>
              <a:t> Flipflop</a:t>
            </a:r>
            <a:r>
              <a:rPr lang="en-US" b="1" dirty="0"/>
              <a:t> working </a:t>
            </a:r>
            <a:r>
              <a:rPr lang="en-US" b="1" dirty="0" err="1"/>
              <a:t>contd</a:t>
            </a:r>
            <a:r>
              <a:rPr lang="en-US" b="1" dirty="0"/>
              <a:t>…</a:t>
            </a:r>
          </a:p>
        </p:txBody>
      </p:sp>
      <p:sp>
        <p:nvSpPr>
          <p:cNvPr id="6" name="Rectangle 5"/>
          <p:cNvSpPr/>
          <p:nvPr/>
        </p:nvSpPr>
        <p:spPr>
          <a:xfrm>
            <a:off x="5786446" y="2285992"/>
            <a:ext cx="2214578" cy="338554"/>
          </a:xfrm>
          <a:prstGeom prst="rect">
            <a:avLst/>
          </a:prstGeom>
        </p:spPr>
        <p:txBody>
          <a:bodyPr wrap="square">
            <a:spAutoFit/>
          </a:bodyPr>
          <a:lstStyle/>
          <a:p>
            <a:r>
              <a:rPr lang="en-US" sz="1600" b="1" i="1" dirty="0"/>
              <a:t>Characteristic table</a:t>
            </a:r>
          </a:p>
        </p:txBody>
      </p:sp>
      <p:sp>
        <p:nvSpPr>
          <p:cNvPr id="3073" name="Rectangle 1"/>
          <p:cNvSpPr>
            <a:spLocks noChangeArrowheads="1"/>
          </p:cNvSpPr>
          <p:nvPr/>
        </p:nvSpPr>
        <p:spPr bwMode="auto">
          <a:xfrm>
            <a:off x="4357686" y="1214422"/>
            <a:ext cx="4643470" cy="830997"/>
          </a:xfrm>
          <a:prstGeom prst="rect">
            <a:avLst/>
          </a:prstGeom>
          <a:noFill/>
          <a:ln w="952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400050" indent="-400050">
              <a:buAutoNum type="romanLcParenBoth"/>
            </a:pPr>
            <a:r>
              <a:rPr lang="en-US" sz="1600" dirty="0"/>
              <a:t>When T=0, J=K=0 and hence </a:t>
            </a:r>
          </a:p>
          <a:p>
            <a:pPr marL="400050" indent="-400050"/>
            <a:r>
              <a:rPr lang="en-US" sz="1600" b="1" dirty="0"/>
              <a:t>                             Q</a:t>
            </a:r>
            <a:r>
              <a:rPr lang="en-US" sz="1600" b="1" baseline="-25000" dirty="0"/>
              <a:t>n+1</a:t>
            </a:r>
            <a:r>
              <a:rPr lang="en-US" sz="1600" b="1" dirty="0"/>
              <a:t>= </a:t>
            </a:r>
            <a:r>
              <a:rPr lang="en-US" sz="1600" b="1" dirty="0" err="1"/>
              <a:t>Q</a:t>
            </a:r>
            <a:r>
              <a:rPr lang="en-US" sz="1600" b="1" baseline="-25000" dirty="0" err="1"/>
              <a:t>n</a:t>
            </a:r>
            <a:r>
              <a:rPr lang="en-US" sz="1600" b="1" dirty="0"/>
              <a:t> (no output change)</a:t>
            </a:r>
            <a:endParaRPr lang="en-US" sz="1600" dirty="0"/>
          </a:p>
          <a:p>
            <a:r>
              <a:rPr lang="en-US" sz="1600" dirty="0"/>
              <a:t>(ii)When T=1, J=K=1 and hence </a:t>
            </a:r>
            <a:r>
              <a:rPr lang="en-US" sz="1600" b="1" dirty="0"/>
              <a:t>Q</a:t>
            </a:r>
            <a:r>
              <a:rPr lang="en-US" sz="1600" b="1" baseline="-25000" dirty="0"/>
              <a:t>n+1</a:t>
            </a:r>
            <a:r>
              <a:rPr lang="en-US" sz="1600" b="1" dirty="0"/>
              <a:t>= </a:t>
            </a:r>
            <a:r>
              <a:rPr lang="en-US" sz="1600" b="1" dirty="0" err="1"/>
              <a:t>Q</a:t>
            </a:r>
            <a:r>
              <a:rPr lang="en-US" sz="1600" b="1" baseline="-25000" dirty="0" err="1"/>
              <a:t>n</a:t>
            </a:r>
            <a:r>
              <a:rPr lang="en-US" sz="1600" b="1" dirty="0"/>
              <a:t>’ (toggles)</a:t>
            </a:r>
            <a:endParaRPr lang="en-US" sz="1600" dirty="0"/>
          </a:p>
        </p:txBody>
      </p:sp>
      <p:graphicFrame>
        <p:nvGraphicFramePr>
          <p:cNvPr id="3077" name="Object 5"/>
          <p:cNvGraphicFramePr>
            <a:graphicFrameLocks noChangeAspect="1"/>
          </p:cNvGraphicFramePr>
          <p:nvPr/>
        </p:nvGraphicFramePr>
        <p:xfrm>
          <a:off x="0" y="0"/>
          <a:ext cx="200025" cy="219075"/>
        </p:xfrm>
        <a:graphic>
          <a:graphicData uri="http://schemas.openxmlformats.org/presentationml/2006/ole">
            <mc:AlternateContent xmlns:mc="http://schemas.openxmlformats.org/markup-compatibility/2006">
              <mc:Choice xmlns:v="urn:schemas-microsoft-com:vml" Requires="v">
                <p:oleObj spid="_x0000_s35842" name="Bitmap Image" r:id="rId2" imgW="200159" imgH="219222" progId="PBrush">
                  <p:embed/>
                </p:oleObj>
              </mc:Choice>
              <mc:Fallback>
                <p:oleObj name="Bitmap Image" r:id="rId2" imgW="200159" imgH="219222" progId="PBrush">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000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4"/>
          <p:cNvGraphicFramePr>
            <a:graphicFrameLocks noChangeAspect="1"/>
          </p:cNvGraphicFramePr>
          <p:nvPr/>
        </p:nvGraphicFramePr>
        <p:xfrm>
          <a:off x="0" y="0"/>
          <a:ext cx="200025" cy="219075"/>
        </p:xfrm>
        <a:graphic>
          <a:graphicData uri="http://schemas.openxmlformats.org/presentationml/2006/ole">
            <mc:AlternateContent xmlns:mc="http://schemas.openxmlformats.org/markup-compatibility/2006">
              <mc:Choice xmlns:v="urn:schemas-microsoft-com:vml" Requires="v">
                <p:oleObj spid="_x0000_s35843" name="Bitmap Image" r:id="rId4" imgW="200159" imgH="219222" progId="PBrush">
                  <p:embed/>
                </p:oleObj>
              </mc:Choice>
              <mc:Fallback>
                <p:oleObj name="Bitmap Image" r:id="rId4" imgW="200159" imgH="219222" progId="PBrush">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000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3"/>
          <p:cNvGraphicFramePr>
            <a:graphicFrameLocks noChangeAspect="1"/>
          </p:cNvGraphicFramePr>
          <p:nvPr/>
        </p:nvGraphicFramePr>
        <p:xfrm>
          <a:off x="0" y="0"/>
          <a:ext cx="200025" cy="219075"/>
        </p:xfrm>
        <a:graphic>
          <a:graphicData uri="http://schemas.openxmlformats.org/presentationml/2006/ole">
            <mc:AlternateContent xmlns:mc="http://schemas.openxmlformats.org/markup-compatibility/2006">
              <mc:Choice xmlns:v="urn:schemas-microsoft-com:vml" Requires="v">
                <p:oleObj spid="_x0000_s35844" name="Bitmap Image" r:id="rId5" imgW="200159" imgH="219222" progId="PBrush">
                  <p:embed/>
                </p:oleObj>
              </mc:Choice>
              <mc:Fallback>
                <p:oleObj name="Bitmap Image" r:id="rId5" imgW="200159" imgH="219222" progId="PBrush">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000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4" name="Object 2"/>
          <p:cNvGraphicFramePr>
            <a:graphicFrameLocks noChangeAspect="1"/>
          </p:cNvGraphicFramePr>
          <p:nvPr/>
        </p:nvGraphicFramePr>
        <p:xfrm>
          <a:off x="0" y="0"/>
          <a:ext cx="200025" cy="219075"/>
        </p:xfrm>
        <a:graphic>
          <a:graphicData uri="http://schemas.openxmlformats.org/presentationml/2006/ole">
            <mc:AlternateContent xmlns:mc="http://schemas.openxmlformats.org/markup-compatibility/2006">
              <mc:Choice xmlns:v="urn:schemas-microsoft-com:vml" Requires="v">
                <p:oleObj spid="_x0000_s35845" name="Bitmap Image" r:id="rId6" imgW="200159" imgH="219222" progId="PBrush">
                  <p:embed/>
                </p:oleObj>
              </mc:Choice>
              <mc:Fallback>
                <p:oleObj name="Bitmap Image" r:id="rId6" imgW="200159" imgH="219222" progId="PBrush">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000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Rectangle 14"/>
          <p:cNvSpPr/>
          <p:nvPr/>
        </p:nvSpPr>
        <p:spPr>
          <a:xfrm>
            <a:off x="1071538" y="1357298"/>
            <a:ext cx="1786451" cy="369332"/>
          </a:xfrm>
          <a:prstGeom prst="rect">
            <a:avLst/>
          </a:prstGeom>
        </p:spPr>
        <p:txBody>
          <a:bodyPr wrap="none">
            <a:spAutoFit/>
          </a:bodyPr>
          <a:lstStyle/>
          <a:p>
            <a:r>
              <a:rPr lang="en-US" b="1" i="1" dirty="0"/>
              <a:t>Logic Diagram</a:t>
            </a:r>
          </a:p>
        </p:txBody>
      </p:sp>
      <p:sp>
        <p:nvSpPr>
          <p:cNvPr id="18" name="Rectangle 17"/>
          <p:cNvSpPr/>
          <p:nvPr/>
        </p:nvSpPr>
        <p:spPr>
          <a:xfrm>
            <a:off x="6525285" y="4500570"/>
            <a:ext cx="1904367" cy="369332"/>
          </a:xfrm>
          <a:prstGeom prst="rect">
            <a:avLst/>
          </a:prstGeom>
        </p:spPr>
        <p:txBody>
          <a:bodyPr wrap="none">
            <a:spAutoFit/>
          </a:bodyPr>
          <a:lstStyle/>
          <a:p>
            <a:r>
              <a:rPr lang="en-US" b="1" i="1" dirty="0"/>
              <a:t>Excitation table</a:t>
            </a:r>
          </a:p>
        </p:txBody>
      </p:sp>
      <p:sp>
        <p:nvSpPr>
          <p:cNvPr id="20" name="Rectangle 19"/>
          <p:cNvSpPr/>
          <p:nvPr/>
        </p:nvSpPr>
        <p:spPr>
          <a:xfrm>
            <a:off x="3071802" y="4357694"/>
            <a:ext cx="1713098" cy="369332"/>
          </a:xfrm>
          <a:prstGeom prst="rect">
            <a:avLst/>
          </a:prstGeom>
        </p:spPr>
        <p:txBody>
          <a:bodyPr wrap="none">
            <a:spAutoFit/>
          </a:bodyPr>
          <a:lstStyle/>
          <a:p>
            <a:r>
              <a:rPr lang="en-US" b="1" i="1" dirty="0"/>
              <a:t>State diagram</a:t>
            </a:r>
          </a:p>
        </p:txBody>
      </p:sp>
      <p:sp>
        <p:nvSpPr>
          <p:cNvPr id="22" name="Rectangle 21"/>
          <p:cNvSpPr/>
          <p:nvPr/>
        </p:nvSpPr>
        <p:spPr>
          <a:xfrm>
            <a:off x="214282" y="4214818"/>
            <a:ext cx="2772939" cy="369332"/>
          </a:xfrm>
          <a:prstGeom prst="rect">
            <a:avLst/>
          </a:prstGeom>
        </p:spPr>
        <p:txBody>
          <a:bodyPr wrap="none">
            <a:spAutoFit/>
          </a:bodyPr>
          <a:lstStyle/>
          <a:p>
            <a:r>
              <a:rPr lang="en-US" b="1" i="1" dirty="0"/>
              <a:t>Characteristic Equation</a:t>
            </a:r>
          </a:p>
        </p:txBody>
      </p:sp>
      <p:sp>
        <p:nvSpPr>
          <p:cNvPr id="23" name="Rectangle 22"/>
          <p:cNvSpPr/>
          <p:nvPr/>
        </p:nvSpPr>
        <p:spPr>
          <a:xfrm>
            <a:off x="428596" y="6215082"/>
            <a:ext cx="2079095" cy="369332"/>
          </a:xfrm>
          <a:prstGeom prst="rect">
            <a:avLst/>
          </a:prstGeom>
        </p:spPr>
        <p:txBody>
          <a:bodyPr wrap="none">
            <a:spAutoFit/>
          </a:bodyPr>
          <a:lstStyle/>
          <a:p>
            <a:r>
              <a:rPr lang="en-US" i="1" dirty="0"/>
              <a:t>Qn+1 = </a:t>
            </a:r>
            <a:r>
              <a:rPr lang="en-US" i="1" dirty="0" err="1"/>
              <a:t>TQn</a:t>
            </a:r>
            <a:r>
              <a:rPr lang="en-US" i="1" dirty="0"/>
              <a:t>’ +</a:t>
            </a:r>
            <a:r>
              <a:rPr lang="en-US" i="1" dirty="0" err="1"/>
              <a:t>T’Qn</a:t>
            </a:r>
            <a:endParaRPr lang="en-US" dirty="0"/>
          </a:p>
        </p:txBody>
      </p:sp>
      <p:pic>
        <p:nvPicPr>
          <p:cNvPr id="25" name="Picture 24" descr="https://www.electronicshub.org/wp-content/uploads/2015/06/Circuit-diagram-of-T-flip-flop-using-JK-flip-flop.jpg"/>
          <p:cNvPicPr/>
          <p:nvPr/>
        </p:nvPicPr>
        <p:blipFill>
          <a:blip r:embed="rId7"/>
          <a:srcRect/>
          <a:stretch>
            <a:fillRect/>
          </a:stretch>
        </p:blipFill>
        <p:spPr bwMode="auto">
          <a:xfrm>
            <a:off x="0" y="1928802"/>
            <a:ext cx="4357686" cy="2071702"/>
          </a:xfrm>
          <a:prstGeom prst="rect">
            <a:avLst/>
          </a:prstGeom>
          <a:noFill/>
          <a:ln w="9525">
            <a:noFill/>
            <a:miter lim="800000"/>
            <a:headEnd/>
            <a:tailEnd/>
          </a:ln>
        </p:spPr>
      </p:pic>
      <p:pic>
        <p:nvPicPr>
          <p:cNvPr id="23558" name="Picture 6"/>
          <p:cNvPicPr>
            <a:picLocks noChangeAspect="1" noChangeArrowheads="1"/>
          </p:cNvPicPr>
          <p:nvPr/>
        </p:nvPicPr>
        <p:blipFill>
          <a:blip r:embed="rId8"/>
          <a:srcRect/>
          <a:stretch>
            <a:fillRect/>
          </a:stretch>
        </p:blipFill>
        <p:spPr bwMode="auto">
          <a:xfrm>
            <a:off x="4500562" y="2571744"/>
            <a:ext cx="1905000" cy="1771650"/>
          </a:xfrm>
          <a:prstGeom prst="rect">
            <a:avLst/>
          </a:prstGeom>
          <a:noFill/>
          <a:ln w="9525">
            <a:noFill/>
            <a:miter lim="800000"/>
            <a:headEnd/>
            <a:tailEnd/>
          </a:ln>
          <a:effectLst/>
        </p:spPr>
      </p:pic>
      <p:pic>
        <p:nvPicPr>
          <p:cNvPr id="23559" name="Picture 7"/>
          <p:cNvPicPr>
            <a:picLocks noChangeAspect="1" noChangeArrowheads="1"/>
          </p:cNvPicPr>
          <p:nvPr/>
        </p:nvPicPr>
        <p:blipFill>
          <a:blip r:embed="rId9"/>
          <a:srcRect/>
          <a:stretch>
            <a:fillRect/>
          </a:stretch>
        </p:blipFill>
        <p:spPr bwMode="auto">
          <a:xfrm>
            <a:off x="6858016" y="2857496"/>
            <a:ext cx="1438275" cy="1133475"/>
          </a:xfrm>
          <a:prstGeom prst="rect">
            <a:avLst/>
          </a:prstGeom>
          <a:noFill/>
          <a:ln w="9525">
            <a:noFill/>
            <a:miter lim="800000"/>
            <a:headEnd/>
            <a:tailEnd/>
          </a:ln>
          <a:effectLst/>
        </p:spPr>
      </p:pic>
      <p:pic>
        <p:nvPicPr>
          <p:cNvPr id="23561" name="Picture 9"/>
          <p:cNvPicPr>
            <a:picLocks noChangeAspect="1" noChangeArrowheads="1"/>
          </p:cNvPicPr>
          <p:nvPr/>
        </p:nvPicPr>
        <p:blipFill>
          <a:blip r:embed="rId10"/>
          <a:srcRect/>
          <a:stretch>
            <a:fillRect/>
          </a:stretch>
        </p:blipFill>
        <p:spPr bwMode="auto">
          <a:xfrm>
            <a:off x="6500826" y="5000636"/>
            <a:ext cx="1857388" cy="1314450"/>
          </a:xfrm>
          <a:prstGeom prst="rect">
            <a:avLst/>
          </a:prstGeom>
          <a:noFill/>
          <a:ln w="9525">
            <a:noFill/>
            <a:miter lim="800000"/>
            <a:headEnd/>
            <a:tailEnd/>
          </a:ln>
          <a:effectLst/>
        </p:spPr>
      </p:pic>
      <p:pic>
        <p:nvPicPr>
          <p:cNvPr id="23562" name="Picture 10"/>
          <p:cNvPicPr>
            <a:picLocks noChangeAspect="1" noChangeArrowheads="1"/>
          </p:cNvPicPr>
          <p:nvPr/>
        </p:nvPicPr>
        <p:blipFill>
          <a:blip r:embed="rId11"/>
          <a:srcRect/>
          <a:stretch>
            <a:fillRect/>
          </a:stretch>
        </p:blipFill>
        <p:spPr bwMode="auto">
          <a:xfrm>
            <a:off x="2786050" y="4857760"/>
            <a:ext cx="2714644" cy="1800227"/>
          </a:xfrm>
          <a:prstGeom prst="rect">
            <a:avLst/>
          </a:prstGeom>
          <a:noFill/>
          <a:ln w="9525">
            <a:noFill/>
            <a:miter lim="800000"/>
            <a:headEnd/>
            <a:tailEnd/>
          </a:ln>
          <a:effectLst/>
        </p:spPr>
      </p:pic>
      <p:pic>
        <p:nvPicPr>
          <p:cNvPr id="23564" name="Picture 12"/>
          <p:cNvPicPr>
            <a:picLocks noChangeAspect="1" noChangeArrowheads="1"/>
          </p:cNvPicPr>
          <p:nvPr/>
        </p:nvPicPr>
        <p:blipFill>
          <a:blip r:embed="rId12"/>
          <a:srcRect/>
          <a:stretch>
            <a:fillRect/>
          </a:stretch>
        </p:blipFill>
        <p:spPr bwMode="auto">
          <a:xfrm>
            <a:off x="285720" y="4643446"/>
            <a:ext cx="1866900" cy="1466850"/>
          </a:xfrm>
          <a:prstGeom prst="rect">
            <a:avLst/>
          </a:prstGeom>
          <a:noFill/>
          <a:ln w="9525">
            <a:noFill/>
            <a:miter lim="800000"/>
            <a:headEnd/>
            <a:tailEnd/>
          </a:ln>
          <a:effectLst/>
        </p:spPr>
      </p:pic>
      <p:pic>
        <p:nvPicPr>
          <p:cNvPr id="21" name="Picture 4"/>
          <p:cNvPicPr>
            <a:picLocks noChangeAspect="1" noChangeArrowheads="1"/>
          </p:cNvPicPr>
          <p:nvPr/>
        </p:nvPicPr>
        <p:blipFill>
          <a:blip r:embed="rId13"/>
          <a:srcRect/>
          <a:stretch>
            <a:fillRect/>
          </a:stretch>
        </p:blipFill>
        <p:spPr bwMode="auto">
          <a:xfrm>
            <a:off x="0" y="0"/>
            <a:ext cx="852488" cy="9286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073"/>
                                        </p:tgtEl>
                                        <p:attrNameLst>
                                          <p:attrName>style.visibility</p:attrName>
                                        </p:attrNameLst>
                                      </p:cBhvr>
                                      <p:to>
                                        <p:strVal val="visible"/>
                                      </p:to>
                                    </p:set>
                                    <p:animEffect transition="in" filter="box(in)">
                                      <p:cBhvr>
                                        <p:cTn id="7" dur="500"/>
                                        <p:tgtEl>
                                          <p:spTgt spid="307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par>
                                <p:cTn id="13" presetID="4" presetClass="entr" presetSubtype="16" fill="hold" nodeType="withEffect">
                                  <p:stCondLst>
                                    <p:cond delay="0"/>
                                  </p:stCondLst>
                                  <p:childTnLst>
                                    <p:set>
                                      <p:cBhvr>
                                        <p:cTn id="14" dur="1" fill="hold">
                                          <p:stCondLst>
                                            <p:cond delay="0"/>
                                          </p:stCondLst>
                                        </p:cTn>
                                        <p:tgtEl>
                                          <p:spTgt spid="23558"/>
                                        </p:tgtEl>
                                        <p:attrNameLst>
                                          <p:attrName>style.visibility</p:attrName>
                                        </p:attrNameLst>
                                      </p:cBhvr>
                                      <p:to>
                                        <p:strVal val="visible"/>
                                      </p:to>
                                    </p:set>
                                    <p:animEffect transition="in" filter="box(in)">
                                      <p:cBhvr>
                                        <p:cTn id="15" dur="500"/>
                                        <p:tgtEl>
                                          <p:spTgt spid="23558"/>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23559"/>
                                        </p:tgtEl>
                                        <p:attrNameLst>
                                          <p:attrName>style.visibility</p:attrName>
                                        </p:attrNameLst>
                                      </p:cBhvr>
                                      <p:to>
                                        <p:strVal val="visible"/>
                                      </p:to>
                                    </p:set>
                                    <p:animEffect transition="in" filter="box(in)">
                                      <p:cBhvr>
                                        <p:cTn id="20" dur="500"/>
                                        <p:tgtEl>
                                          <p:spTgt spid="23559"/>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ox(in)">
                                      <p:cBhvr>
                                        <p:cTn id="25" dur="500"/>
                                        <p:tgtEl>
                                          <p:spTgt spid="22"/>
                                        </p:tgtEl>
                                      </p:cBhvr>
                                    </p:animEffect>
                                  </p:childTnLst>
                                </p:cTn>
                              </p:par>
                              <p:par>
                                <p:cTn id="26" presetID="4" presetClass="entr" presetSubtype="16" fill="hold" nodeType="withEffect">
                                  <p:stCondLst>
                                    <p:cond delay="0"/>
                                  </p:stCondLst>
                                  <p:childTnLst>
                                    <p:set>
                                      <p:cBhvr>
                                        <p:cTn id="27" dur="1" fill="hold">
                                          <p:stCondLst>
                                            <p:cond delay="0"/>
                                          </p:stCondLst>
                                        </p:cTn>
                                        <p:tgtEl>
                                          <p:spTgt spid="23564"/>
                                        </p:tgtEl>
                                        <p:attrNameLst>
                                          <p:attrName>style.visibility</p:attrName>
                                        </p:attrNameLst>
                                      </p:cBhvr>
                                      <p:to>
                                        <p:strVal val="visible"/>
                                      </p:to>
                                    </p:set>
                                    <p:animEffect transition="in" filter="box(in)">
                                      <p:cBhvr>
                                        <p:cTn id="28" dur="500"/>
                                        <p:tgtEl>
                                          <p:spTgt spid="23564"/>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ox(in)">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box(in)">
                                      <p:cBhvr>
                                        <p:cTn id="36" dur="500"/>
                                        <p:tgtEl>
                                          <p:spTgt spid="20"/>
                                        </p:tgtEl>
                                      </p:cBhvr>
                                    </p:animEffect>
                                  </p:childTnLst>
                                </p:cTn>
                              </p:par>
                              <p:par>
                                <p:cTn id="37" presetID="4" presetClass="entr" presetSubtype="16" fill="hold" nodeType="withEffect">
                                  <p:stCondLst>
                                    <p:cond delay="0"/>
                                  </p:stCondLst>
                                  <p:childTnLst>
                                    <p:set>
                                      <p:cBhvr>
                                        <p:cTn id="38" dur="1" fill="hold">
                                          <p:stCondLst>
                                            <p:cond delay="0"/>
                                          </p:stCondLst>
                                        </p:cTn>
                                        <p:tgtEl>
                                          <p:spTgt spid="23562"/>
                                        </p:tgtEl>
                                        <p:attrNameLst>
                                          <p:attrName>style.visibility</p:attrName>
                                        </p:attrNameLst>
                                      </p:cBhvr>
                                      <p:to>
                                        <p:strVal val="visible"/>
                                      </p:to>
                                    </p:set>
                                    <p:animEffect transition="in" filter="box(in)">
                                      <p:cBhvr>
                                        <p:cTn id="39" dur="500"/>
                                        <p:tgtEl>
                                          <p:spTgt spid="23562"/>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box(in)">
                                      <p:cBhvr>
                                        <p:cTn id="44" dur="500"/>
                                        <p:tgtEl>
                                          <p:spTgt spid="18"/>
                                        </p:tgtEl>
                                      </p:cBhvr>
                                    </p:animEffect>
                                  </p:childTnLst>
                                </p:cTn>
                              </p:par>
                              <p:par>
                                <p:cTn id="45" presetID="4" presetClass="entr" presetSubtype="16" fill="hold" nodeType="withEffect">
                                  <p:stCondLst>
                                    <p:cond delay="0"/>
                                  </p:stCondLst>
                                  <p:childTnLst>
                                    <p:set>
                                      <p:cBhvr>
                                        <p:cTn id="46" dur="1" fill="hold">
                                          <p:stCondLst>
                                            <p:cond delay="0"/>
                                          </p:stCondLst>
                                        </p:cTn>
                                        <p:tgtEl>
                                          <p:spTgt spid="23561"/>
                                        </p:tgtEl>
                                        <p:attrNameLst>
                                          <p:attrName>style.visibility</p:attrName>
                                        </p:attrNameLst>
                                      </p:cBhvr>
                                      <p:to>
                                        <p:strVal val="visible"/>
                                      </p:to>
                                    </p:set>
                                    <p:animEffect transition="in" filter="box(in)">
                                      <p:cBhvr>
                                        <p:cTn id="47" dur="500"/>
                                        <p:tgtEl>
                                          <p:spTgt spid="23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073" grpId="0" animBg="1"/>
      <p:bldP spid="18" grpId="0"/>
      <p:bldP spid="20" grpId="0"/>
      <p:bldP spid="22" grpId="0"/>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439718"/>
          </a:xfrm>
        </p:spPr>
        <p:txBody>
          <a:bodyPr>
            <a:normAutofit fontScale="90000"/>
          </a:bodyPr>
          <a:lstStyle/>
          <a:p>
            <a:r>
              <a:rPr lang="en-US" b="1" dirty="0"/>
              <a:t>Master slave </a:t>
            </a:r>
            <a:r>
              <a:rPr lang="en-US" b="1" dirty="0" err="1"/>
              <a:t>Flipflop</a:t>
            </a:r>
            <a:endParaRPr lang="en-US" b="1" dirty="0"/>
          </a:p>
        </p:txBody>
      </p:sp>
      <p:sp>
        <p:nvSpPr>
          <p:cNvPr id="3" name="Content Placeholder 2"/>
          <p:cNvSpPr>
            <a:spLocks noGrp="1"/>
          </p:cNvSpPr>
          <p:nvPr>
            <p:ph idx="1"/>
          </p:nvPr>
        </p:nvSpPr>
        <p:spPr>
          <a:xfrm>
            <a:off x="500034" y="571480"/>
            <a:ext cx="8229600" cy="3143272"/>
          </a:xfrm>
        </p:spPr>
        <p:txBody>
          <a:bodyPr>
            <a:normAutofit/>
          </a:bodyPr>
          <a:lstStyle/>
          <a:p>
            <a:r>
              <a:rPr lang="en-US" sz="1900" dirty="0"/>
              <a:t>In  master slave JK flip flop, it consists of clocked JK </a:t>
            </a:r>
            <a:r>
              <a:rPr lang="en-US" sz="1900" dirty="0" err="1"/>
              <a:t>flipflop</a:t>
            </a:r>
            <a:r>
              <a:rPr lang="en-US" sz="1900" dirty="0"/>
              <a:t> as a master and clocked SR </a:t>
            </a:r>
            <a:r>
              <a:rPr lang="en-US" sz="1900" dirty="0" err="1"/>
              <a:t>flipflop</a:t>
            </a:r>
            <a:r>
              <a:rPr lang="en-US" sz="1900" dirty="0"/>
              <a:t> as a slave.</a:t>
            </a:r>
          </a:p>
          <a:p>
            <a:r>
              <a:rPr lang="en-US" sz="1900" dirty="0"/>
              <a:t> The output of master </a:t>
            </a:r>
            <a:r>
              <a:rPr lang="en-US" sz="1900" dirty="0" err="1"/>
              <a:t>flipflop</a:t>
            </a:r>
            <a:r>
              <a:rPr lang="en-US" sz="1900" dirty="0"/>
              <a:t> is fed as an input to the slave </a:t>
            </a:r>
            <a:r>
              <a:rPr lang="en-US" sz="1900" dirty="0" err="1"/>
              <a:t>flipflop</a:t>
            </a:r>
            <a:r>
              <a:rPr lang="en-US" sz="1900" dirty="0"/>
              <a:t>. </a:t>
            </a:r>
          </a:p>
          <a:p>
            <a:r>
              <a:rPr lang="en-US" sz="1900" dirty="0"/>
              <a:t>Clock signal is directly connected to the master </a:t>
            </a:r>
            <a:r>
              <a:rPr lang="en-US" sz="1900" dirty="0" err="1"/>
              <a:t>flipflop</a:t>
            </a:r>
            <a:r>
              <a:rPr lang="en-US" sz="1900" dirty="0"/>
              <a:t> and it is connected through inverter to the slave </a:t>
            </a:r>
            <a:r>
              <a:rPr lang="en-US" sz="1900" dirty="0" err="1"/>
              <a:t>flipflop</a:t>
            </a:r>
            <a:endParaRPr lang="en-US" sz="1900" dirty="0"/>
          </a:p>
          <a:p>
            <a:r>
              <a:rPr lang="en-US" sz="1900" dirty="0"/>
              <a:t>During the positive clock pulse, the information present at the J &amp; K inputs is </a:t>
            </a:r>
            <a:r>
              <a:rPr lang="en-US" sz="1900" dirty="0" err="1"/>
              <a:t>transmited</a:t>
            </a:r>
            <a:r>
              <a:rPr lang="en-US" sz="1900" dirty="0"/>
              <a:t> to the output of master </a:t>
            </a:r>
            <a:r>
              <a:rPr lang="en-US" sz="1900" dirty="0" err="1"/>
              <a:t>flipflop</a:t>
            </a:r>
            <a:r>
              <a:rPr lang="en-US" sz="1900" dirty="0"/>
              <a:t> and it is held there until the negative clock pulse occurs.</a:t>
            </a:r>
          </a:p>
          <a:p>
            <a:r>
              <a:rPr lang="en-US" sz="1900" dirty="0"/>
              <a:t> After which it is allowed to pass through the output of slave </a:t>
            </a:r>
            <a:r>
              <a:rPr lang="en-US" sz="1900" dirty="0" err="1"/>
              <a:t>flipflop</a:t>
            </a:r>
            <a:r>
              <a:rPr lang="en-US" sz="1900" dirty="0"/>
              <a:t>.</a:t>
            </a:r>
          </a:p>
          <a:p>
            <a:endParaRPr lang="en-US" dirty="0"/>
          </a:p>
          <a:p>
            <a:pPr>
              <a:buNone/>
            </a:pP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0" y="0"/>
            <a:ext cx="786895" cy="857232"/>
          </a:xfrm>
          <a:prstGeom prst="rect">
            <a:avLst/>
          </a:prstGeom>
          <a:noFill/>
          <a:ln w="9525">
            <a:noFill/>
            <a:miter lim="800000"/>
            <a:headEnd/>
            <a:tailEnd/>
          </a:ln>
        </p:spPr>
      </p:pic>
      <p:pic>
        <p:nvPicPr>
          <p:cNvPr id="6" name="Picture 2"/>
          <p:cNvPicPr>
            <a:picLocks noChangeAspect="1" noChangeArrowheads="1"/>
          </p:cNvPicPr>
          <p:nvPr/>
        </p:nvPicPr>
        <p:blipFill>
          <a:blip r:embed="rId3"/>
          <a:srcRect/>
          <a:stretch>
            <a:fillRect/>
          </a:stretch>
        </p:blipFill>
        <p:spPr bwMode="auto">
          <a:xfrm>
            <a:off x="3357522" y="4000505"/>
            <a:ext cx="5786478" cy="2857496"/>
          </a:xfrm>
          <a:prstGeom prst="rect">
            <a:avLst/>
          </a:prstGeom>
          <a:noFill/>
          <a:ln w="9525">
            <a:noFill/>
            <a:miter lim="800000"/>
            <a:headEnd/>
            <a:tailEnd/>
          </a:ln>
          <a:effectLst/>
        </p:spPr>
      </p:pic>
      <p:sp>
        <p:nvSpPr>
          <p:cNvPr id="8" name="Rectangle 7"/>
          <p:cNvSpPr/>
          <p:nvPr/>
        </p:nvSpPr>
        <p:spPr>
          <a:xfrm>
            <a:off x="642910" y="3929066"/>
            <a:ext cx="2044086" cy="400110"/>
          </a:xfrm>
          <a:prstGeom prst="rect">
            <a:avLst/>
          </a:prstGeom>
        </p:spPr>
        <p:txBody>
          <a:bodyPr wrap="square">
            <a:spAutoFit/>
          </a:bodyPr>
          <a:lstStyle/>
          <a:p>
            <a:r>
              <a:rPr lang="en-US" sz="2000" b="1" i="1" dirty="0"/>
              <a:t>Logic symbol</a:t>
            </a:r>
          </a:p>
        </p:txBody>
      </p:sp>
      <p:sp>
        <p:nvSpPr>
          <p:cNvPr id="9" name="Rectangle 8"/>
          <p:cNvSpPr/>
          <p:nvPr/>
        </p:nvSpPr>
        <p:spPr>
          <a:xfrm>
            <a:off x="5429256" y="3571876"/>
            <a:ext cx="1786451" cy="369332"/>
          </a:xfrm>
          <a:prstGeom prst="rect">
            <a:avLst/>
          </a:prstGeom>
        </p:spPr>
        <p:txBody>
          <a:bodyPr wrap="none">
            <a:spAutoFit/>
          </a:bodyPr>
          <a:lstStyle/>
          <a:p>
            <a:r>
              <a:rPr lang="en-US" b="1" i="1" dirty="0"/>
              <a:t>Logic Diagram</a:t>
            </a:r>
          </a:p>
        </p:txBody>
      </p:sp>
      <p:pic>
        <p:nvPicPr>
          <p:cNvPr id="46083" name="Picture 3"/>
          <p:cNvPicPr>
            <a:picLocks noChangeAspect="1" noChangeArrowheads="1"/>
          </p:cNvPicPr>
          <p:nvPr/>
        </p:nvPicPr>
        <p:blipFill>
          <a:blip r:embed="rId4"/>
          <a:srcRect/>
          <a:stretch>
            <a:fillRect/>
          </a:stretch>
        </p:blipFill>
        <p:spPr bwMode="auto">
          <a:xfrm>
            <a:off x="214282" y="4357694"/>
            <a:ext cx="3105150" cy="1762125"/>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42852"/>
            <a:ext cx="8229600" cy="500066"/>
          </a:xfrm>
        </p:spPr>
        <p:txBody>
          <a:bodyPr>
            <a:normAutofit fontScale="90000"/>
          </a:bodyPr>
          <a:lstStyle/>
          <a:p>
            <a:r>
              <a:rPr lang="en-US" b="1" dirty="0"/>
              <a:t>Master slave </a:t>
            </a:r>
            <a:r>
              <a:rPr lang="en-US" b="1" dirty="0" err="1"/>
              <a:t>Flipflop</a:t>
            </a:r>
            <a:endParaRPr lang="en-US" b="1" dirty="0"/>
          </a:p>
        </p:txBody>
      </p:sp>
      <p:pic>
        <p:nvPicPr>
          <p:cNvPr id="24580" name="Picture 4"/>
          <p:cNvPicPr>
            <a:picLocks noGrp="1" noChangeAspect="1" noChangeArrowheads="1"/>
          </p:cNvPicPr>
          <p:nvPr>
            <p:ph idx="1"/>
          </p:nvPr>
        </p:nvPicPr>
        <p:blipFill>
          <a:blip r:embed="rId2"/>
          <a:stretch>
            <a:fillRect/>
          </a:stretch>
        </p:blipFill>
        <p:spPr bwMode="auto">
          <a:xfrm>
            <a:off x="5500694" y="4429132"/>
            <a:ext cx="3500462" cy="2095504"/>
          </a:xfrm>
          <a:prstGeom prst="rect">
            <a:avLst/>
          </a:prstGeom>
          <a:noFill/>
          <a:ln w="9525">
            <a:noFill/>
            <a:miter lim="800000"/>
            <a:headEnd/>
            <a:tailEnd/>
          </a:ln>
          <a:effectLst/>
        </p:spPr>
      </p:pic>
      <p:sp>
        <p:nvSpPr>
          <p:cNvPr id="24581" name="Rectangle 5"/>
          <p:cNvSpPr>
            <a:spLocks noChangeArrowheads="1"/>
          </p:cNvSpPr>
          <p:nvPr/>
        </p:nvSpPr>
        <p:spPr bwMode="auto">
          <a:xfrm>
            <a:off x="571472" y="642918"/>
            <a:ext cx="8358246"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Char char="•"/>
              <a:tabLst/>
            </a:pPr>
            <a:r>
              <a:rPr kumimoji="0" lang="en-US"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When J=0, K=0,output of master remains same at the positive clock  and the output of slave also remains same at the negative clock.</a:t>
            </a:r>
          </a:p>
          <a:p>
            <a:pPr marL="0" marR="0" lvl="0" indent="0" algn="just" defTabSz="914400" rtl="0" eaLnBrk="0" fontAlgn="base" latinLnBrk="0" hangingPunct="0">
              <a:lnSpc>
                <a:spcPct val="100000"/>
              </a:lnSpc>
              <a:spcBef>
                <a:spcPct val="0"/>
              </a:spcBef>
              <a:spcAft>
                <a:spcPct val="0"/>
              </a:spcAft>
              <a:buClrTx/>
              <a:buSzTx/>
              <a:buFont typeface="Arial" pitchFamily="34" charset="0"/>
              <a:buChar char="•"/>
              <a:tabLst/>
            </a:pPr>
            <a:r>
              <a:rPr kumimoji="0" lang="en-US" b="0" i="0" u="none" strike="noStrike" cap="none" normalizeH="0" baseline="0" dirty="0">
                <a:ln>
                  <a:noFill/>
                </a:ln>
                <a:solidFill>
                  <a:schemeClr val="tx2">
                    <a:lumMod val="60000"/>
                    <a:lumOff val="40000"/>
                  </a:schemeClr>
                </a:solidFill>
                <a:effectLst/>
                <a:latin typeface="Times New Roman" pitchFamily="18" charset="0"/>
                <a:ea typeface="Calibri" pitchFamily="34" charset="0"/>
                <a:cs typeface="Times New Roman" pitchFamily="18" charset="0"/>
              </a:rPr>
              <a:t>When J=0, K=1,output of master resets at the positive clock   and the output of slave also resets  at the negative clock.</a:t>
            </a:r>
            <a:endParaRPr kumimoji="0" lang="en-US" b="0" i="0" u="none" strike="noStrike" cap="none" normalizeH="0" baseline="0" dirty="0">
              <a:ln>
                <a:noFill/>
              </a:ln>
              <a:solidFill>
                <a:schemeClr val="tx2">
                  <a:lumMod val="60000"/>
                  <a:lumOff val="40000"/>
                </a:schemeClr>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 typeface="Arial" pitchFamily="34" charset="0"/>
              <a:buChar char="•"/>
              <a:tabLst/>
            </a:pPr>
            <a:r>
              <a:rPr kumimoji="0" lang="en-US" b="0" i="0" u="none" strike="noStrike" cap="none" normalizeH="0" baseline="0" dirty="0">
                <a:ln>
                  <a:noFill/>
                </a:ln>
                <a:effectLst/>
                <a:latin typeface="Times New Roman" pitchFamily="18" charset="0"/>
                <a:ea typeface="Calibri" pitchFamily="34" charset="0"/>
                <a:cs typeface="Times New Roman" pitchFamily="18" charset="0"/>
              </a:rPr>
              <a:t>When J=1, K=0,output of master sets at the positive clock   and the output of slave also sets  at the negative clock.</a:t>
            </a:r>
            <a:endParaRPr kumimoji="0" lang="en-US" b="0" i="0" u="none" strike="noStrike" cap="none" normalizeH="0" baseline="0" dirty="0">
              <a:ln>
                <a:noFill/>
              </a:ln>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 typeface="Arial" pitchFamily="34" charset="0"/>
              <a:buChar char="•"/>
              <a:tabLst/>
            </a:pPr>
            <a:r>
              <a:rPr kumimoji="0" lang="en-US" b="0" i="0" u="none" strike="noStrike" cap="none" normalizeH="0" baseline="0" dirty="0">
                <a:ln>
                  <a:noFill/>
                </a:ln>
                <a:solidFill>
                  <a:schemeClr val="accent1"/>
                </a:solidFill>
                <a:effectLst/>
                <a:latin typeface="Times New Roman" pitchFamily="18" charset="0"/>
                <a:ea typeface="Calibri" pitchFamily="34" charset="0"/>
                <a:cs typeface="Times New Roman" pitchFamily="18" charset="0"/>
              </a:rPr>
              <a:t>When J=1, K=1,output of master toggles at the positive clock   and the slave then copies the output of master  at the negative clock. This prevents race around condition.</a:t>
            </a:r>
          </a:p>
          <a:p>
            <a:pPr marL="0" marR="0" lvl="0" indent="0" algn="just" defTabSz="914400" rtl="0" eaLnBrk="0" fontAlgn="base" latinLnBrk="0" hangingPunct="0">
              <a:lnSpc>
                <a:spcPct val="100000"/>
              </a:lnSpc>
              <a:spcBef>
                <a:spcPct val="0"/>
              </a:spcBef>
              <a:spcAft>
                <a:spcPct val="0"/>
              </a:spcAft>
              <a:buClrTx/>
              <a:buSzTx/>
              <a:buFont typeface="Arial" pitchFamily="34" charset="0"/>
              <a:buChar char="•"/>
              <a:tabLst/>
            </a:pPr>
            <a:r>
              <a:rPr kumimoji="0" lang="en-US" b="0" i="0" u="none" strike="noStrike" cap="none" normalizeH="0" baseline="0" dirty="0">
                <a:ln>
                  <a:noFill/>
                </a:ln>
                <a:solidFill>
                  <a:srgbClr val="373737"/>
                </a:solidFill>
                <a:effectLst/>
                <a:latin typeface="Georgia" pitchFamily="18" charset="0"/>
                <a:ea typeface="Calibri" pitchFamily="34" charset="0"/>
                <a:cs typeface="Times New Roman" pitchFamily="18" charset="0"/>
              </a:rPr>
              <a:t> </a:t>
            </a:r>
            <a:r>
              <a:rPr kumimoji="0" lang="en-US"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a:t>
            </a:r>
            <a:r>
              <a:rPr kumimoji="0" lang="en-US"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In JK flip flop as long as clock is high for the input conditions J&amp;K equals to the output changes or complements its output from 1</a:t>
            </a:r>
            <a:r>
              <a:rPr kumimoji="0" lang="en-US" b="1" i="0" u="none" strike="noStrike" cap="none" normalizeH="0" baseline="0" dirty="0">
                <a:ln>
                  <a:noFill/>
                </a:ln>
                <a:solidFill>
                  <a:schemeClr val="tx1"/>
                </a:solidFill>
                <a:effectLst/>
                <a:latin typeface="Calibri"/>
                <a:ea typeface="Calibri" pitchFamily="34" charset="0"/>
                <a:cs typeface="Times New Roman" pitchFamily="18" charset="0"/>
              </a:rPr>
              <a:t>–</a:t>
            </a:r>
            <a:r>
              <a:rPr kumimoji="0" lang="en-US"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&gt;0 and 0</a:t>
            </a:r>
            <a:r>
              <a:rPr kumimoji="0" lang="en-US" b="1" i="0" u="none" strike="noStrike" cap="none" normalizeH="0" baseline="0" dirty="0">
                <a:ln>
                  <a:noFill/>
                </a:ln>
                <a:solidFill>
                  <a:schemeClr val="tx1"/>
                </a:solidFill>
                <a:effectLst/>
                <a:latin typeface="Calibri"/>
                <a:ea typeface="Calibri" pitchFamily="34" charset="0"/>
                <a:cs typeface="Times New Roman" pitchFamily="18" charset="0"/>
              </a:rPr>
              <a:t>–</a:t>
            </a:r>
            <a:r>
              <a:rPr kumimoji="0" lang="en-US"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&gt;1.This is known as race around condition.]</a:t>
            </a:r>
            <a:endParaRPr kumimoji="0" lang="en-US" b="1" i="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714480" y="3786190"/>
            <a:ext cx="1786451" cy="369332"/>
          </a:xfrm>
          <a:prstGeom prst="rect">
            <a:avLst/>
          </a:prstGeom>
        </p:spPr>
        <p:txBody>
          <a:bodyPr wrap="none">
            <a:spAutoFit/>
          </a:bodyPr>
          <a:lstStyle/>
          <a:p>
            <a:r>
              <a:rPr lang="en-US" b="1" i="1" dirty="0"/>
              <a:t>Logic Diagram</a:t>
            </a:r>
          </a:p>
        </p:txBody>
      </p:sp>
      <p:sp>
        <p:nvSpPr>
          <p:cNvPr id="12" name="Rectangle 11"/>
          <p:cNvSpPr/>
          <p:nvPr/>
        </p:nvSpPr>
        <p:spPr>
          <a:xfrm>
            <a:off x="6572264" y="3929066"/>
            <a:ext cx="1422056" cy="369332"/>
          </a:xfrm>
          <a:prstGeom prst="rect">
            <a:avLst/>
          </a:prstGeom>
        </p:spPr>
        <p:txBody>
          <a:bodyPr wrap="none">
            <a:spAutoFit/>
          </a:bodyPr>
          <a:lstStyle/>
          <a:p>
            <a:r>
              <a:rPr lang="en-US" b="1" i="1" dirty="0"/>
              <a:t>Truth Table</a:t>
            </a:r>
          </a:p>
        </p:txBody>
      </p:sp>
      <p:pic>
        <p:nvPicPr>
          <p:cNvPr id="9" name="Picture 4"/>
          <p:cNvPicPr>
            <a:picLocks noChangeAspect="1" noChangeArrowheads="1"/>
          </p:cNvPicPr>
          <p:nvPr/>
        </p:nvPicPr>
        <p:blipFill>
          <a:blip r:embed="rId3" cstate="print"/>
          <a:srcRect/>
          <a:stretch>
            <a:fillRect/>
          </a:stretch>
        </p:blipFill>
        <p:spPr bwMode="auto">
          <a:xfrm>
            <a:off x="-1" y="0"/>
            <a:ext cx="786895" cy="857232"/>
          </a:xfrm>
          <a:prstGeom prst="rect">
            <a:avLst/>
          </a:prstGeom>
          <a:noFill/>
          <a:ln w="9525">
            <a:noFill/>
            <a:miter lim="800000"/>
            <a:headEnd/>
            <a:tailEnd/>
          </a:ln>
        </p:spPr>
      </p:pic>
      <p:pic>
        <p:nvPicPr>
          <p:cNvPr id="45058" name="Picture 2"/>
          <p:cNvPicPr>
            <a:picLocks noChangeAspect="1" noChangeArrowheads="1"/>
          </p:cNvPicPr>
          <p:nvPr/>
        </p:nvPicPr>
        <p:blipFill>
          <a:blip r:embed="rId4"/>
          <a:srcRect/>
          <a:stretch>
            <a:fillRect/>
          </a:stretch>
        </p:blipFill>
        <p:spPr bwMode="auto">
          <a:xfrm>
            <a:off x="214282" y="4126477"/>
            <a:ext cx="5286412" cy="2731523"/>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42852"/>
            <a:ext cx="8229600" cy="439718"/>
          </a:xfrm>
        </p:spPr>
        <p:txBody>
          <a:bodyPr>
            <a:normAutofit fontScale="90000"/>
          </a:bodyPr>
          <a:lstStyle/>
          <a:p>
            <a:r>
              <a:rPr lang="en-IN" b="1" dirty="0"/>
              <a:t>Excitation Table or Application Table</a:t>
            </a:r>
          </a:p>
        </p:txBody>
      </p:sp>
      <p:pic>
        <p:nvPicPr>
          <p:cNvPr id="47106" name="Picture 2"/>
          <p:cNvPicPr>
            <a:picLocks noChangeAspect="1" noChangeArrowheads="1"/>
          </p:cNvPicPr>
          <p:nvPr/>
        </p:nvPicPr>
        <p:blipFill>
          <a:blip r:embed="rId2"/>
          <a:srcRect/>
          <a:stretch>
            <a:fillRect/>
          </a:stretch>
        </p:blipFill>
        <p:spPr bwMode="auto">
          <a:xfrm>
            <a:off x="285720" y="714356"/>
            <a:ext cx="8591523" cy="1019175"/>
          </a:xfrm>
          <a:prstGeom prst="rect">
            <a:avLst/>
          </a:prstGeom>
          <a:noFill/>
          <a:ln w="9525">
            <a:noFill/>
            <a:miter lim="800000"/>
            <a:headEnd/>
            <a:tailEnd/>
          </a:ln>
          <a:effectLst/>
        </p:spPr>
      </p:pic>
      <p:pic>
        <p:nvPicPr>
          <p:cNvPr id="47107" name="Picture 3"/>
          <p:cNvPicPr>
            <a:picLocks noChangeAspect="1" noChangeArrowheads="1"/>
          </p:cNvPicPr>
          <p:nvPr/>
        </p:nvPicPr>
        <p:blipFill>
          <a:blip r:embed="rId3"/>
          <a:srcRect/>
          <a:stretch>
            <a:fillRect/>
          </a:stretch>
        </p:blipFill>
        <p:spPr bwMode="auto">
          <a:xfrm>
            <a:off x="285720" y="1752596"/>
            <a:ext cx="8858280" cy="1104900"/>
          </a:xfrm>
          <a:prstGeom prst="rect">
            <a:avLst/>
          </a:prstGeom>
          <a:noFill/>
          <a:ln w="9525">
            <a:noFill/>
            <a:miter lim="800000"/>
            <a:headEnd/>
            <a:tailEnd/>
          </a:ln>
          <a:effectLst/>
        </p:spPr>
      </p:pic>
      <p:pic>
        <p:nvPicPr>
          <p:cNvPr id="47108" name="Picture 4"/>
          <p:cNvPicPr>
            <a:picLocks noChangeAspect="1" noChangeArrowheads="1"/>
          </p:cNvPicPr>
          <p:nvPr/>
        </p:nvPicPr>
        <p:blipFill>
          <a:blip r:embed="rId4"/>
          <a:srcRect/>
          <a:stretch>
            <a:fillRect/>
          </a:stretch>
        </p:blipFill>
        <p:spPr bwMode="auto">
          <a:xfrm>
            <a:off x="285720" y="2857496"/>
            <a:ext cx="1504950" cy="323850"/>
          </a:xfrm>
          <a:prstGeom prst="rect">
            <a:avLst/>
          </a:prstGeom>
          <a:noFill/>
          <a:ln w="9525">
            <a:noFill/>
            <a:miter lim="800000"/>
            <a:headEnd/>
            <a:tailEnd/>
          </a:ln>
          <a:effectLst/>
        </p:spPr>
      </p:pic>
      <p:pic>
        <p:nvPicPr>
          <p:cNvPr id="47109" name="Picture 5"/>
          <p:cNvPicPr>
            <a:picLocks noChangeAspect="1" noChangeArrowheads="1"/>
          </p:cNvPicPr>
          <p:nvPr/>
        </p:nvPicPr>
        <p:blipFill>
          <a:blip r:embed="rId5"/>
          <a:srcRect/>
          <a:stretch>
            <a:fillRect/>
          </a:stretch>
        </p:blipFill>
        <p:spPr bwMode="auto">
          <a:xfrm>
            <a:off x="71406" y="3214686"/>
            <a:ext cx="2500330" cy="2771775"/>
          </a:xfrm>
          <a:prstGeom prst="rect">
            <a:avLst/>
          </a:prstGeom>
          <a:noFill/>
          <a:ln w="9525">
            <a:noFill/>
            <a:miter lim="800000"/>
            <a:headEnd/>
            <a:tailEnd/>
          </a:ln>
          <a:effectLst/>
        </p:spPr>
      </p:pic>
      <p:pic>
        <p:nvPicPr>
          <p:cNvPr id="47110" name="Picture 6"/>
          <p:cNvPicPr>
            <a:picLocks noChangeAspect="1" noChangeArrowheads="1"/>
          </p:cNvPicPr>
          <p:nvPr/>
        </p:nvPicPr>
        <p:blipFill>
          <a:blip r:embed="rId6"/>
          <a:srcRect/>
          <a:stretch>
            <a:fillRect/>
          </a:stretch>
        </p:blipFill>
        <p:spPr bwMode="auto">
          <a:xfrm>
            <a:off x="3000364" y="2900361"/>
            <a:ext cx="1514475" cy="314325"/>
          </a:xfrm>
          <a:prstGeom prst="rect">
            <a:avLst/>
          </a:prstGeom>
          <a:noFill/>
          <a:ln w="9525">
            <a:noFill/>
            <a:miter lim="800000"/>
            <a:headEnd/>
            <a:tailEnd/>
          </a:ln>
          <a:effectLst/>
        </p:spPr>
      </p:pic>
      <p:pic>
        <p:nvPicPr>
          <p:cNvPr id="47111" name="Picture 7"/>
          <p:cNvPicPr>
            <a:picLocks noChangeAspect="1" noChangeArrowheads="1"/>
          </p:cNvPicPr>
          <p:nvPr/>
        </p:nvPicPr>
        <p:blipFill>
          <a:blip r:embed="rId7"/>
          <a:srcRect/>
          <a:stretch>
            <a:fillRect/>
          </a:stretch>
        </p:blipFill>
        <p:spPr bwMode="auto">
          <a:xfrm>
            <a:off x="2643174" y="3214686"/>
            <a:ext cx="2286016" cy="2771775"/>
          </a:xfrm>
          <a:prstGeom prst="rect">
            <a:avLst/>
          </a:prstGeom>
          <a:noFill/>
          <a:ln w="9525">
            <a:noFill/>
            <a:miter lim="800000"/>
            <a:headEnd/>
            <a:tailEnd/>
          </a:ln>
          <a:effectLst/>
        </p:spPr>
      </p:pic>
      <p:pic>
        <p:nvPicPr>
          <p:cNvPr id="47112" name="Picture 8"/>
          <p:cNvPicPr>
            <a:picLocks noChangeAspect="1" noChangeArrowheads="1"/>
          </p:cNvPicPr>
          <p:nvPr/>
        </p:nvPicPr>
        <p:blipFill>
          <a:blip r:embed="rId8"/>
          <a:srcRect/>
          <a:stretch>
            <a:fillRect/>
          </a:stretch>
        </p:blipFill>
        <p:spPr bwMode="auto">
          <a:xfrm>
            <a:off x="5286380" y="2900361"/>
            <a:ext cx="1228725" cy="314325"/>
          </a:xfrm>
          <a:prstGeom prst="rect">
            <a:avLst/>
          </a:prstGeom>
          <a:noFill/>
          <a:ln w="9525">
            <a:noFill/>
            <a:miter lim="800000"/>
            <a:headEnd/>
            <a:tailEnd/>
          </a:ln>
          <a:effectLst/>
        </p:spPr>
      </p:pic>
      <p:pic>
        <p:nvPicPr>
          <p:cNvPr id="47113" name="Picture 9"/>
          <p:cNvPicPr>
            <a:picLocks noChangeAspect="1" noChangeArrowheads="1"/>
          </p:cNvPicPr>
          <p:nvPr/>
        </p:nvPicPr>
        <p:blipFill>
          <a:blip r:embed="rId9"/>
          <a:srcRect/>
          <a:stretch>
            <a:fillRect/>
          </a:stretch>
        </p:blipFill>
        <p:spPr bwMode="auto">
          <a:xfrm>
            <a:off x="4929191" y="3214686"/>
            <a:ext cx="2214578" cy="2809875"/>
          </a:xfrm>
          <a:prstGeom prst="rect">
            <a:avLst/>
          </a:prstGeom>
          <a:noFill/>
          <a:ln w="9525">
            <a:noFill/>
            <a:miter lim="800000"/>
            <a:headEnd/>
            <a:tailEnd/>
          </a:ln>
          <a:effectLst/>
        </p:spPr>
      </p:pic>
      <p:pic>
        <p:nvPicPr>
          <p:cNvPr id="47114" name="Picture 10"/>
          <p:cNvPicPr>
            <a:picLocks noChangeAspect="1" noChangeArrowheads="1"/>
          </p:cNvPicPr>
          <p:nvPr/>
        </p:nvPicPr>
        <p:blipFill>
          <a:blip r:embed="rId10"/>
          <a:srcRect/>
          <a:stretch>
            <a:fillRect/>
          </a:stretch>
        </p:blipFill>
        <p:spPr bwMode="auto">
          <a:xfrm>
            <a:off x="7643834" y="2895598"/>
            <a:ext cx="1181100" cy="247650"/>
          </a:xfrm>
          <a:prstGeom prst="rect">
            <a:avLst/>
          </a:prstGeom>
          <a:noFill/>
          <a:ln w="9525">
            <a:noFill/>
            <a:miter lim="800000"/>
            <a:headEnd/>
            <a:tailEnd/>
          </a:ln>
          <a:effectLst/>
        </p:spPr>
      </p:pic>
      <p:pic>
        <p:nvPicPr>
          <p:cNvPr id="47115" name="Picture 11"/>
          <p:cNvPicPr>
            <a:picLocks noChangeAspect="1" noChangeArrowheads="1"/>
          </p:cNvPicPr>
          <p:nvPr/>
        </p:nvPicPr>
        <p:blipFill>
          <a:blip r:embed="rId11"/>
          <a:srcRect/>
          <a:stretch>
            <a:fillRect/>
          </a:stretch>
        </p:blipFill>
        <p:spPr bwMode="auto">
          <a:xfrm>
            <a:off x="7143768" y="3214686"/>
            <a:ext cx="2000232" cy="2819400"/>
          </a:xfrm>
          <a:prstGeom prst="rect">
            <a:avLst/>
          </a:prstGeom>
          <a:noFill/>
          <a:ln w="9525">
            <a:noFill/>
            <a:miter lim="800000"/>
            <a:headEnd/>
            <a:tailEnd/>
          </a:ln>
          <a:effectLst/>
        </p:spPr>
      </p:pic>
      <p:pic>
        <p:nvPicPr>
          <p:cNvPr id="13" name="Picture 4"/>
          <p:cNvPicPr>
            <a:picLocks noChangeAspect="1" noChangeArrowheads="1"/>
          </p:cNvPicPr>
          <p:nvPr/>
        </p:nvPicPr>
        <p:blipFill>
          <a:blip r:embed="rId12"/>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fontScale="90000"/>
          </a:bodyPr>
          <a:lstStyle/>
          <a:p>
            <a:r>
              <a:rPr lang="en-US" b="1" dirty="0"/>
              <a:t>Sequential Circuits</a:t>
            </a:r>
          </a:p>
        </p:txBody>
      </p:sp>
      <p:pic>
        <p:nvPicPr>
          <p:cNvPr id="4" name="Content Placeholder 3"/>
          <p:cNvPicPr>
            <a:picLocks noGrp="1"/>
          </p:cNvPicPr>
          <p:nvPr>
            <p:ph idx="1"/>
          </p:nvPr>
        </p:nvPicPr>
        <p:blipFill>
          <a:blip r:embed="rId2"/>
          <a:srcRect/>
          <a:stretch>
            <a:fillRect/>
          </a:stretch>
        </p:blipFill>
        <p:spPr bwMode="auto">
          <a:xfrm>
            <a:off x="1928794" y="2214554"/>
            <a:ext cx="5690825" cy="2857520"/>
          </a:xfrm>
          <a:prstGeom prst="rect">
            <a:avLst/>
          </a:prstGeom>
          <a:noFill/>
          <a:ln w="9525">
            <a:noFill/>
            <a:miter lim="800000"/>
            <a:headEnd/>
            <a:tailEnd/>
          </a:ln>
        </p:spPr>
      </p:pic>
      <p:sp>
        <p:nvSpPr>
          <p:cNvPr id="6" name="Rectangle 5"/>
          <p:cNvSpPr/>
          <p:nvPr/>
        </p:nvSpPr>
        <p:spPr>
          <a:xfrm>
            <a:off x="1000100" y="1285860"/>
            <a:ext cx="7858180" cy="707886"/>
          </a:xfrm>
          <a:prstGeom prst="rect">
            <a:avLst/>
          </a:prstGeom>
        </p:spPr>
        <p:txBody>
          <a:bodyPr wrap="square">
            <a:spAutoFit/>
          </a:bodyPr>
          <a:lstStyle/>
          <a:p>
            <a:pPr algn="just"/>
            <a:r>
              <a:rPr lang="en-US" sz="2000" dirty="0">
                <a:latin typeface="Times New Roman" pitchFamily="18" charset="0"/>
                <a:cs typeface="Times New Roman" pitchFamily="18" charset="0"/>
              </a:rPr>
              <a:t>The outputs of sequential circuit depends not only on the combination of present inputs but also on the previous outputs. </a:t>
            </a:r>
          </a:p>
        </p:txBody>
      </p:sp>
      <p:pic>
        <p:nvPicPr>
          <p:cNvPr id="5" name="Picture 4"/>
          <p:cNvPicPr>
            <a:picLocks noChangeAspect="1" noChangeArrowheads="1"/>
          </p:cNvPicPr>
          <p:nvPr/>
        </p:nvPicPr>
        <p:blipFill>
          <a:blip r:embed="rId3"/>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srcRect/>
          <a:stretch>
            <a:fillRect/>
          </a:stretch>
        </p:blipFill>
        <p:spPr bwMode="auto">
          <a:xfrm>
            <a:off x="642910" y="1142984"/>
            <a:ext cx="8215370" cy="2000264"/>
          </a:xfrm>
          <a:prstGeom prst="rect">
            <a:avLst/>
          </a:prstGeom>
          <a:noFill/>
          <a:ln w="9525">
            <a:noFill/>
            <a:miter lim="800000"/>
            <a:headEnd/>
            <a:tailEnd/>
          </a:ln>
          <a:effectLst/>
        </p:spPr>
      </p:pic>
      <p:pic>
        <p:nvPicPr>
          <p:cNvPr id="48132" name="Picture 4"/>
          <p:cNvPicPr>
            <a:picLocks noChangeAspect="1" noChangeArrowheads="1"/>
          </p:cNvPicPr>
          <p:nvPr/>
        </p:nvPicPr>
        <p:blipFill>
          <a:blip r:embed="rId3"/>
          <a:srcRect/>
          <a:stretch>
            <a:fillRect/>
          </a:stretch>
        </p:blipFill>
        <p:spPr bwMode="auto">
          <a:xfrm>
            <a:off x="1071538" y="3429000"/>
            <a:ext cx="4357718" cy="3214710"/>
          </a:xfrm>
          <a:prstGeom prst="rect">
            <a:avLst/>
          </a:prstGeom>
          <a:noFill/>
          <a:ln w="9525">
            <a:noFill/>
            <a:miter lim="800000"/>
            <a:headEnd/>
            <a:tailEnd/>
          </a:ln>
          <a:effectLst/>
        </p:spPr>
      </p:pic>
      <p:sp>
        <p:nvSpPr>
          <p:cNvPr id="6" name="TextBox 5"/>
          <p:cNvSpPr txBox="1"/>
          <p:nvPr/>
        </p:nvSpPr>
        <p:spPr>
          <a:xfrm>
            <a:off x="857224" y="357166"/>
            <a:ext cx="8143932" cy="523220"/>
          </a:xfrm>
          <a:prstGeom prst="rect">
            <a:avLst/>
          </a:prstGeom>
          <a:noFill/>
        </p:spPr>
        <p:txBody>
          <a:bodyPr wrap="square" rtlCol="0">
            <a:spAutoFit/>
          </a:bodyPr>
          <a:lstStyle/>
          <a:p>
            <a:r>
              <a:rPr lang="en-IN" sz="2800" b="1" dirty="0"/>
              <a:t>Realization of One Flip - Flop using Other Flip - Flops</a:t>
            </a:r>
          </a:p>
        </p:txBody>
      </p:sp>
      <p:pic>
        <p:nvPicPr>
          <p:cNvPr id="5" name="Picture 4"/>
          <p:cNvPicPr>
            <a:picLocks noChangeAspect="1" noChangeArrowheads="1"/>
          </p:cNvPicPr>
          <p:nvPr/>
        </p:nvPicPr>
        <p:blipFill>
          <a:blip r:embed="rId4"/>
          <a:srcRect/>
          <a:stretch>
            <a:fillRect/>
          </a:stretch>
        </p:blipFill>
        <p:spPr bwMode="auto">
          <a:xfrm>
            <a:off x="0" y="0"/>
            <a:ext cx="642910" cy="928688"/>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srcRect/>
          <a:stretch>
            <a:fillRect/>
          </a:stretch>
        </p:blipFill>
        <p:spPr bwMode="auto">
          <a:xfrm>
            <a:off x="2214546" y="142852"/>
            <a:ext cx="5286412" cy="428628"/>
          </a:xfrm>
          <a:prstGeom prst="rect">
            <a:avLst/>
          </a:prstGeom>
          <a:noFill/>
          <a:ln w="9525">
            <a:noFill/>
            <a:miter lim="800000"/>
            <a:headEnd/>
            <a:tailEnd/>
          </a:ln>
          <a:effectLst/>
        </p:spPr>
      </p:pic>
      <p:pic>
        <p:nvPicPr>
          <p:cNvPr id="49155" name="Picture 3"/>
          <p:cNvPicPr>
            <a:picLocks noChangeAspect="1" noChangeArrowheads="1"/>
          </p:cNvPicPr>
          <p:nvPr/>
        </p:nvPicPr>
        <p:blipFill>
          <a:blip r:embed="rId3"/>
          <a:srcRect/>
          <a:stretch>
            <a:fillRect/>
          </a:stretch>
        </p:blipFill>
        <p:spPr bwMode="auto">
          <a:xfrm>
            <a:off x="214282" y="642918"/>
            <a:ext cx="8715436" cy="1571635"/>
          </a:xfrm>
          <a:prstGeom prst="rect">
            <a:avLst/>
          </a:prstGeom>
          <a:noFill/>
          <a:ln w="9525">
            <a:noFill/>
            <a:miter lim="800000"/>
            <a:headEnd/>
            <a:tailEnd/>
          </a:ln>
          <a:effectLst/>
        </p:spPr>
      </p:pic>
      <p:pic>
        <p:nvPicPr>
          <p:cNvPr id="49156" name="Picture 4"/>
          <p:cNvPicPr>
            <a:picLocks noChangeAspect="1" noChangeArrowheads="1"/>
          </p:cNvPicPr>
          <p:nvPr/>
        </p:nvPicPr>
        <p:blipFill>
          <a:blip r:embed="rId4"/>
          <a:srcRect/>
          <a:stretch>
            <a:fillRect/>
          </a:stretch>
        </p:blipFill>
        <p:spPr bwMode="auto">
          <a:xfrm>
            <a:off x="214282" y="2357430"/>
            <a:ext cx="4371975" cy="314325"/>
          </a:xfrm>
          <a:prstGeom prst="rect">
            <a:avLst/>
          </a:prstGeom>
          <a:noFill/>
          <a:ln w="9525">
            <a:noFill/>
            <a:miter lim="800000"/>
            <a:headEnd/>
            <a:tailEnd/>
          </a:ln>
          <a:effectLst/>
        </p:spPr>
      </p:pic>
      <p:pic>
        <p:nvPicPr>
          <p:cNvPr id="49157" name="Picture 5"/>
          <p:cNvPicPr>
            <a:picLocks noChangeAspect="1" noChangeArrowheads="1"/>
          </p:cNvPicPr>
          <p:nvPr/>
        </p:nvPicPr>
        <p:blipFill>
          <a:blip r:embed="rId5"/>
          <a:srcRect/>
          <a:stretch>
            <a:fillRect/>
          </a:stretch>
        </p:blipFill>
        <p:spPr bwMode="auto">
          <a:xfrm>
            <a:off x="142844" y="2714620"/>
            <a:ext cx="4714908" cy="3143272"/>
          </a:xfrm>
          <a:prstGeom prst="rect">
            <a:avLst/>
          </a:prstGeom>
          <a:noFill/>
          <a:ln w="9525">
            <a:noFill/>
            <a:miter lim="800000"/>
            <a:headEnd/>
            <a:tailEnd/>
          </a:ln>
          <a:effectLst/>
        </p:spPr>
      </p:pic>
      <p:pic>
        <p:nvPicPr>
          <p:cNvPr id="49158" name="Picture 6"/>
          <p:cNvPicPr>
            <a:picLocks noChangeAspect="1" noChangeArrowheads="1"/>
          </p:cNvPicPr>
          <p:nvPr/>
        </p:nvPicPr>
        <p:blipFill>
          <a:blip r:embed="rId6"/>
          <a:srcRect/>
          <a:stretch>
            <a:fillRect/>
          </a:stretch>
        </p:blipFill>
        <p:spPr bwMode="auto">
          <a:xfrm>
            <a:off x="4857752" y="2357430"/>
            <a:ext cx="4071966" cy="2143140"/>
          </a:xfrm>
          <a:prstGeom prst="rect">
            <a:avLst/>
          </a:prstGeom>
          <a:noFill/>
          <a:ln w="9525">
            <a:noFill/>
            <a:miter lim="800000"/>
            <a:headEnd/>
            <a:tailEnd/>
          </a:ln>
          <a:effectLst/>
        </p:spPr>
      </p:pic>
      <p:pic>
        <p:nvPicPr>
          <p:cNvPr id="49159" name="Picture 7"/>
          <p:cNvPicPr>
            <a:picLocks noChangeAspect="1" noChangeArrowheads="1"/>
          </p:cNvPicPr>
          <p:nvPr/>
        </p:nvPicPr>
        <p:blipFill>
          <a:blip r:embed="rId7"/>
          <a:srcRect/>
          <a:stretch>
            <a:fillRect/>
          </a:stretch>
        </p:blipFill>
        <p:spPr bwMode="auto">
          <a:xfrm>
            <a:off x="5000628" y="4714884"/>
            <a:ext cx="3714776" cy="2000288"/>
          </a:xfrm>
          <a:prstGeom prst="rect">
            <a:avLst/>
          </a:prstGeom>
          <a:noFill/>
          <a:ln w="9525">
            <a:noFill/>
            <a:miter lim="800000"/>
            <a:headEnd/>
            <a:tailEnd/>
          </a:ln>
          <a:effectLst/>
        </p:spPr>
      </p:pic>
      <p:pic>
        <p:nvPicPr>
          <p:cNvPr id="8" name="Picture 7"/>
          <p:cNvPicPr>
            <a:picLocks noChangeAspect="1" noChangeArrowheads="1"/>
          </p:cNvPicPr>
          <p:nvPr/>
        </p:nvPicPr>
        <p:blipFill>
          <a:blip r:embed="rId8" cstate="print"/>
          <a:srcRect/>
          <a:stretch>
            <a:fillRect/>
          </a:stretch>
        </p:blipFill>
        <p:spPr bwMode="auto">
          <a:xfrm>
            <a:off x="0" y="0"/>
            <a:ext cx="642910" cy="70037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9157"/>
                                        </p:tgtEl>
                                        <p:attrNameLst>
                                          <p:attrName>style.visibility</p:attrName>
                                        </p:attrNameLst>
                                      </p:cBhvr>
                                      <p:to>
                                        <p:strVal val="visible"/>
                                      </p:to>
                                    </p:set>
                                    <p:animEffect transition="in" filter="box(in)">
                                      <p:cBhvr>
                                        <p:cTn id="7" dur="500"/>
                                        <p:tgtEl>
                                          <p:spTgt spid="4915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9158"/>
                                        </p:tgtEl>
                                        <p:attrNameLst>
                                          <p:attrName>style.visibility</p:attrName>
                                        </p:attrNameLst>
                                      </p:cBhvr>
                                      <p:to>
                                        <p:strVal val="visible"/>
                                      </p:to>
                                    </p:set>
                                    <p:animEffect transition="in" filter="box(in)">
                                      <p:cBhvr>
                                        <p:cTn id="12" dur="500"/>
                                        <p:tgtEl>
                                          <p:spTgt spid="4915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9159"/>
                                        </p:tgtEl>
                                        <p:attrNameLst>
                                          <p:attrName>style.visibility</p:attrName>
                                        </p:attrNameLst>
                                      </p:cBhvr>
                                      <p:to>
                                        <p:strVal val="visible"/>
                                      </p:to>
                                    </p:set>
                                    <p:animEffect transition="in" filter="box(in)">
                                      <p:cBhvr>
                                        <p:cTn id="17" dur="500"/>
                                        <p:tgtEl>
                                          <p:spTgt spid="49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p:cNvPicPr>
            <a:picLocks noChangeAspect="1" noChangeArrowheads="1"/>
          </p:cNvPicPr>
          <p:nvPr/>
        </p:nvPicPr>
        <p:blipFill>
          <a:blip r:embed="rId2"/>
          <a:srcRect/>
          <a:stretch>
            <a:fillRect/>
          </a:stretch>
        </p:blipFill>
        <p:spPr bwMode="auto">
          <a:xfrm>
            <a:off x="2285984" y="142852"/>
            <a:ext cx="5143536" cy="494571"/>
          </a:xfrm>
          <a:prstGeom prst="rect">
            <a:avLst/>
          </a:prstGeom>
          <a:noFill/>
          <a:ln w="9525">
            <a:noFill/>
            <a:miter lim="800000"/>
            <a:headEnd/>
            <a:tailEnd/>
          </a:ln>
          <a:effectLst/>
        </p:spPr>
      </p:pic>
      <p:pic>
        <p:nvPicPr>
          <p:cNvPr id="50180" name="Picture 4"/>
          <p:cNvPicPr>
            <a:picLocks noChangeAspect="1" noChangeArrowheads="1"/>
          </p:cNvPicPr>
          <p:nvPr/>
        </p:nvPicPr>
        <p:blipFill>
          <a:blip r:embed="rId3"/>
          <a:srcRect/>
          <a:stretch>
            <a:fillRect/>
          </a:stretch>
        </p:blipFill>
        <p:spPr bwMode="auto">
          <a:xfrm>
            <a:off x="571472" y="857232"/>
            <a:ext cx="7786742" cy="3000396"/>
          </a:xfrm>
          <a:prstGeom prst="rect">
            <a:avLst/>
          </a:prstGeom>
          <a:noFill/>
          <a:ln w="9525">
            <a:noFill/>
            <a:miter lim="800000"/>
            <a:headEnd/>
            <a:tailEnd/>
          </a:ln>
          <a:effectLst/>
        </p:spPr>
      </p:pic>
      <p:pic>
        <p:nvPicPr>
          <p:cNvPr id="50181" name="Picture 5"/>
          <p:cNvPicPr>
            <a:picLocks noChangeAspect="1" noChangeArrowheads="1"/>
          </p:cNvPicPr>
          <p:nvPr/>
        </p:nvPicPr>
        <p:blipFill>
          <a:blip r:embed="rId4"/>
          <a:srcRect/>
          <a:stretch>
            <a:fillRect/>
          </a:stretch>
        </p:blipFill>
        <p:spPr bwMode="auto">
          <a:xfrm>
            <a:off x="-32" y="4214818"/>
            <a:ext cx="4929222" cy="2371725"/>
          </a:xfrm>
          <a:prstGeom prst="rect">
            <a:avLst/>
          </a:prstGeom>
          <a:noFill/>
          <a:ln w="9525">
            <a:noFill/>
            <a:miter lim="800000"/>
            <a:headEnd/>
            <a:tailEnd/>
          </a:ln>
          <a:effectLst/>
        </p:spPr>
      </p:pic>
      <p:pic>
        <p:nvPicPr>
          <p:cNvPr id="50182" name="Picture 6"/>
          <p:cNvPicPr>
            <a:picLocks noChangeAspect="1" noChangeArrowheads="1"/>
          </p:cNvPicPr>
          <p:nvPr/>
        </p:nvPicPr>
        <p:blipFill>
          <a:blip r:embed="rId5"/>
          <a:srcRect/>
          <a:stretch>
            <a:fillRect/>
          </a:stretch>
        </p:blipFill>
        <p:spPr bwMode="auto">
          <a:xfrm>
            <a:off x="5072066" y="4214818"/>
            <a:ext cx="3919535" cy="2419350"/>
          </a:xfrm>
          <a:prstGeom prst="rect">
            <a:avLst/>
          </a:prstGeom>
          <a:noFill/>
          <a:ln w="9525">
            <a:noFill/>
            <a:miter lim="800000"/>
            <a:headEnd/>
            <a:tailEnd/>
          </a:ln>
          <a:effectLst/>
        </p:spPr>
      </p:pic>
      <p:pic>
        <p:nvPicPr>
          <p:cNvPr id="6" name="Picture 5"/>
          <p:cNvPicPr>
            <a:picLocks noChangeAspect="1" noChangeArrowheads="1"/>
          </p:cNvPicPr>
          <p:nvPr/>
        </p:nvPicPr>
        <p:blipFill>
          <a:blip r:embed="rId6" cstate="print"/>
          <a:srcRect/>
          <a:stretch>
            <a:fillRect/>
          </a:stretch>
        </p:blipFill>
        <p:spPr bwMode="auto">
          <a:xfrm>
            <a:off x="0" y="0"/>
            <a:ext cx="721319" cy="78579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0180"/>
                                        </p:tgtEl>
                                        <p:attrNameLst>
                                          <p:attrName>style.visibility</p:attrName>
                                        </p:attrNameLst>
                                      </p:cBhvr>
                                      <p:to>
                                        <p:strVal val="visible"/>
                                      </p:to>
                                    </p:set>
                                    <p:animEffect transition="in" filter="box(in)">
                                      <p:cBhvr>
                                        <p:cTn id="7" dur="500"/>
                                        <p:tgtEl>
                                          <p:spTgt spid="5018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0181"/>
                                        </p:tgtEl>
                                        <p:attrNameLst>
                                          <p:attrName>style.visibility</p:attrName>
                                        </p:attrNameLst>
                                      </p:cBhvr>
                                      <p:to>
                                        <p:strVal val="visible"/>
                                      </p:to>
                                    </p:set>
                                    <p:animEffect transition="in" filter="box(in)">
                                      <p:cBhvr>
                                        <p:cTn id="12" dur="500"/>
                                        <p:tgtEl>
                                          <p:spTgt spid="5018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50182"/>
                                        </p:tgtEl>
                                        <p:attrNameLst>
                                          <p:attrName>style.visibility</p:attrName>
                                        </p:attrNameLst>
                                      </p:cBhvr>
                                      <p:to>
                                        <p:strVal val="visible"/>
                                      </p:to>
                                    </p:set>
                                    <p:animEffect transition="in" filter="box(in)">
                                      <p:cBhvr>
                                        <p:cTn id="17" dur="500"/>
                                        <p:tgtEl>
                                          <p:spTgt spid="50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srcRect/>
          <a:stretch>
            <a:fillRect/>
          </a:stretch>
        </p:blipFill>
        <p:spPr bwMode="auto">
          <a:xfrm>
            <a:off x="2071670" y="71414"/>
            <a:ext cx="5000660" cy="545847"/>
          </a:xfrm>
          <a:prstGeom prst="rect">
            <a:avLst/>
          </a:prstGeom>
          <a:noFill/>
          <a:ln w="9525">
            <a:noFill/>
            <a:miter lim="800000"/>
            <a:headEnd/>
            <a:tailEnd/>
          </a:ln>
          <a:effectLst/>
        </p:spPr>
      </p:pic>
      <p:pic>
        <p:nvPicPr>
          <p:cNvPr id="51203" name="Picture 3"/>
          <p:cNvPicPr>
            <a:picLocks noChangeAspect="1" noChangeArrowheads="1"/>
          </p:cNvPicPr>
          <p:nvPr/>
        </p:nvPicPr>
        <p:blipFill>
          <a:blip r:embed="rId3"/>
          <a:srcRect/>
          <a:stretch>
            <a:fillRect/>
          </a:stretch>
        </p:blipFill>
        <p:spPr bwMode="auto">
          <a:xfrm>
            <a:off x="500034" y="928670"/>
            <a:ext cx="5857916" cy="392984"/>
          </a:xfrm>
          <a:prstGeom prst="rect">
            <a:avLst/>
          </a:prstGeom>
          <a:noFill/>
          <a:ln w="9525">
            <a:noFill/>
            <a:miter lim="800000"/>
            <a:headEnd/>
            <a:tailEnd/>
          </a:ln>
          <a:effectLst/>
        </p:spPr>
      </p:pic>
      <p:pic>
        <p:nvPicPr>
          <p:cNvPr id="51204" name="Picture 4"/>
          <p:cNvPicPr>
            <a:picLocks noChangeAspect="1" noChangeArrowheads="1"/>
          </p:cNvPicPr>
          <p:nvPr/>
        </p:nvPicPr>
        <p:blipFill>
          <a:blip r:embed="rId4"/>
          <a:srcRect/>
          <a:stretch>
            <a:fillRect/>
          </a:stretch>
        </p:blipFill>
        <p:spPr bwMode="auto">
          <a:xfrm>
            <a:off x="428596" y="1357298"/>
            <a:ext cx="7072362" cy="2028825"/>
          </a:xfrm>
          <a:prstGeom prst="rect">
            <a:avLst/>
          </a:prstGeom>
          <a:noFill/>
          <a:ln w="9525">
            <a:noFill/>
            <a:miter lim="800000"/>
            <a:headEnd/>
            <a:tailEnd/>
          </a:ln>
          <a:effectLst/>
        </p:spPr>
      </p:pic>
      <p:pic>
        <p:nvPicPr>
          <p:cNvPr id="51205" name="Picture 5"/>
          <p:cNvPicPr>
            <a:picLocks noChangeAspect="1" noChangeArrowheads="1"/>
          </p:cNvPicPr>
          <p:nvPr/>
        </p:nvPicPr>
        <p:blipFill>
          <a:blip r:embed="rId5"/>
          <a:srcRect/>
          <a:stretch>
            <a:fillRect/>
          </a:stretch>
        </p:blipFill>
        <p:spPr bwMode="auto">
          <a:xfrm>
            <a:off x="142876" y="3500438"/>
            <a:ext cx="4071934" cy="2857520"/>
          </a:xfrm>
          <a:prstGeom prst="rect">
            <a:avLst/>
          </a:prstGeom>
          <a:noFill/>
          <a:ln w="9525">
            <a:noFill/>
            <a:miter lim="800000"/>
            <a:headEnd/>
            <a:tailEnd/>
          </a:ln>
          <a:effectLst/>
        </p:spPr>
      </p:pic>
      <p:pic>
        <p:nvPicPr>
          <p:cNvPr id="51206" name="Picture 6"/>
          <p:cNvPicPr>
            <a:picLocks noChangeAspect="1" noChangeArrowheads="1"/>
          </p:cNvPicPr>
          <p:nvPr/>
        </p:nvPicPr>
        <p:blipFill>
          <a:blip r:embed="rId6"/>
          <a:srcRect/>
          <a:stretch>
            <a:fillRect/>
          </a:stretch>
        </p:blipFill>
        <p:spPr bwMode="auto">
          <a:xfrm>
            <a:off x="4286248" y="3643314"/>
            <a:ext cx="4643470" cy="2714644"/>
          </a:xfrm>
          <a:prstGeom prst="rect">
            <a:avLst/>
          </a:prstGeom>
          <a:noFill/>
          <a:ln w="9525">
            <a:noFill/>
            <a:miter lim="800000"/>
            <a:headEnd/>
            <a:tailEnd/>
          </a:ln>
          <a:effectLst/>
        </p:spPr>
      </p:pic>
      <p:pic>
        <p:nvPicPr>
          <p:cNvPr id="7" name="Picture 6"/>
          <p:cNvPicPr>
            <a:picLocks noChangeAspect="1" noChangeArrowheads="1"/>
          </p:cNvPicPr>
          <p:nvPr/>
        </p:nvPicPr>
        <p:blipFill>
          <a:blip r:embed="rId7"/>
          <a:srcRect/>
          <a:stretch>
            <a:fillRect/>
          </a:stretch>
        </p:blipFill>
        <p:spPr bwMode="auto">
          <a:xfrm>
            <a:off x="0" y="0"/>
            <a:ext cx="852488" cy="9286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1205"/>
                                        </p:tgtEl>
                                        <p:attrNameLst>
                                          <p:attrName>style.visibility</p:attrName>
                                        </p:attrNameLst>
                                      </p:cBhvr>
                                      <p:to>
                                        <p:strVal val="visible"/>
                                      </p:to>
                                    </p:set>
                                    <p:animEffect transition="in" filter="box(in)">
                                      <p:cBhvr>
                                        <p:cTn id="7" dur="500"/>
                                        <p:tgtEl>
                                          <p:spTgt spid="5120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1206"/>
                                        </p:tgtEl>
                                        <p:attrNameLst>
                                          <p:attrName>style.visibility</p:attrName>
                                        </p:attrNameLst>
                                      </p:cBhvr>
                                      <p:to>
                                        <p:strVal val="visible"/>
                                      </p:to>
                                    </p:set>
                                    <p:animEffect transition="in" filter="box(in)">
                                      <p:cBhvr>
                                        <p:cTn id="12" dur="500"/>
                                        <p:tgtEl>
                                          <p:spTgt spid="51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srcRect/>
          <a:stretch>
            <a:fillRect/>
          </a:stretch>
        </p:blipFill>
        <p:spPr bwMode="auto">
          <a:xfrm>
            <a:off x="2571736" y="197914"/>
            <a:ext cx="4572032" cy="516442"/>
          </a:xfrm>
          <a:prstGeom prst="rect">
            <a:avLst/>
          </a:prstGeom>
          <a:noFill/>
          <a:ln w="9525">
            <a:noFill/>
            <a:miter lim="800000"/>
            <a:headEnd/>
            <a:tailEnd/>
          </a:ln>
          <a:effectLst/>
        </p:spPr>
      </p:pic>
      <p:pic>
        <p:nvPicPr>
          <p:cNvPr id="52227" name="Picture 3"/>
          <p:cNvPicPr>
            <a:picLocks noChangeAspect="1" noChangeArrowheads="1"/>
          </p:cNvPicPr>
          <p:nvPr/>
        </p:nvPicPr>
        <p:blipFill>
          <a:blip r:embed="rId3"/>
          <a:srcRect/>
          <a:stretch>
            <a:fillRect/>
          </a:stretch>
        </p:blipFill>
        <p:spPr bwMode="auto">
          <a:xfrm>
            <a:off x="428596" y="1071545"/>
            <a:ext cx="6143668" cy="311729"/>
          </a:xfrm>
          <a:prstGeom prst="rect">
            <a:avLst/>
          </a:prstGeom>
          <a:noFill/>
          <a:ln w="9525">
            <a:noFill/>
            <a:miter lim="800000"/>
            <a:headEnd/>
            <a:tailEnd/>
          </a:ln>
          <a:effectLst/>
        </p:spPr>
      </p:pic>
      <p:pic>
        <p:nvPicPr>
          <p:cNvPr id="52228" name="Picture 4"/>
          <p:cNvPicPr>
            <a:picLocks noChangeAspect="1" noChangeArrowheads="1"/>
          </p:cNvPicPr>
          <p:nvPr/>
        </p:nvPicPr>
        <p:blipFill>
          <a:blip r:embed="rId4"/>
          <a:srcRect/>
          <a:stretch>
            <a:fillRect/>
          </a:stretch>
        </p:blipFill>
        <p:spPr bwMode="auto">
          <a:xfrm>
            <a:off x="285720" y="1500174"/>
            <a:ext cx="8072494" cy="1971675"/>
          </a:xfrm>
          <a:prstGeom prst="rect">
            <a:avLst/>
          </a:prstGeom>
          <a:noFill/>
          <a:ln w="9525">
            <a:noFill/>
            <a:miter lim="800000"/>
            <a:headEnd/>
            <a:tailEnd/>
          </a:ln>
          <a:effectLst/>
        </p:spPr>
      </p:pic>
      <p:pic>
        <p:nvPicPr>
          <p:cNvPr id="52229" name="Picture 5"/>
          <p:cNvPicPr>
            <a:picLocks noChangeAspect="1" noChangeArrowheads="1"/>
          </p:cNvPicPr>
          <p:nvPr/>
        </p:nvPicPr>
        <p:blipFill>
          <a:blip r:embed="rId5"/>
          <a:srcRect/>
          <a:stretch>
            <a:fillRect/>
          </a:stretch>
        </p:blipFill>
        <p:spPr bwMode="auto">
          <a:xfrm>
            <a:off x="214314" y="3643314"/>
            <a:ext cx="4214810" cy="3056567"/>
          </a:xfrm>
          <a:prstGeom prst="rect">
            <a:avLst/>
          </a:prstGeom>
          <a:noFill/>
          <a:ln w="9525">
            <a:noFill/>
            <a:miter lim="800000"/>
            <a:headEnd/>
            <a:tailEnd/>
          </a:ln>
          <a:effectLst/>
        </p:spPr>
      </p:pic>
      <p:pic>
        <p:nvPicPr>
          <p:cNvPr id="52230" name="Picture 6"/>
          <p:cNvPicPr>
            <a:picLocks noChangeAspect="1" noChangeArrowheads="1"/>
          </p:cNvPicPr>
          <p:nvPr/>
        </p:nvPicPr>
        <p:blipFill>
          <a:blip r:embed="rId6"/>
          <a:srcRect/>
          <a:stretch>
            <a:fillRect/>
          </a:stretch>
        </p:blipFill>
        <p:spPr bwMode="auto">
          <a:xfrm>
            <a:off x="4786314" y="3919294"/>
            <a:ext cx="3714776" cy="2643440"/>
          </a:xfrm>
          <a:prstGeom prst="rect">
            <a:avLst/>
          </a:prstGeom>
          <a:noFill/>
          <a:ln w="9525">
            <a:noFill/>
            <a:miter lim="800000"/>
            <a:headEnd/>
            <a:tailEnd/>
          </a:ln>
          <a:effectLst/>
        </p:spPr>
      </p:pic>
      <p:pic>
        <p:nvPicPr>
          <p:cNvPr id="7" name="Picture 6"/>
          <p:cNvPicPr>
            <a:picLocks noChangeAspect="1" noChangeArrowheads="1"/>
          </p:cNvPicPr>
          <p:nvPr/>
        </p:nvPicPr>
        <p:blipFill>
          <a:blip r:embed="rId7"/>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srcRect/>
          <a:stretch>
            <a:fillRect/>
          </a:stretch>
        </p:blipFill>
        <p:spPr bwMode="auto">
          <a:xfrm>
            <a:off x="2214546" y="214290"/>
            <a:ext cx="4500594" cy="508373"/>
          </a:xfrm>
          <a:prstGeom prst="rect">
            <a:avLst/>
          </a:prstGeom>
          <a:noFill/>
          <a:ln w="9525">
            <a:noFill/>
            <a:miter lim="800000"/>
            <a:headEnd/>
            <a:tailEnd/>
          </a:ln>
          <a:effectLst/>
        </p:spPr>
      </p:pic>
      <p:pic>
        <p:nvPicPr>
          <p:cNvPr id="53251" name="Picture 3"/>
          <p:cNvPicPr>
            <a:picLocks noChangeAspect="1" noChangeArrowheads="1"/>
          </p:cNvPicPr>
          <p:nvPr/>
        </p:nvPicPr>
        <p:blipFill>
          <a:blip r:embed="rId3"/>
          <a:srcRect/>
          <a:stretch>
            <a:fillRect/>
          </a:stretch>
        </p:blipFill>
        <p:spPr bwMode="auto">
          <a:xfrm>
            <a:off x="571472" y="928670"/>
            <a:ext cx="6078724" cy="285752"/>
          </a:xfrm>
          <a:prstGeom prst="rect">
            <a:avLst/>
          </a:prstGeom>
          <a:noFill/>
          <a:ln w="9525">
            <a:noFill/>
            <a:miter lim="800000"/>
            <a:headEnd/>
            <a:tailEnd/>
          </a:ln>
          <a:effectLst/>
        </p:spPr>
      </p:pic>
      <p:pic>
        <p:nvPicPr>
          <p:cNvPr id="53252" name="Picture 4"/>
          <p:cNvPicPr>
            <a:picLocks noChangeAspect="1" noChangeArrowheads="1"/>
          </p:cNvPicPr>
          <p:nvPr/>
        </p:nvPicPr>
        <p:blipFill>
          <a:blip r:embed="rId4"/>
          <a:srcRect/>
          <a:stretch>
            <a:fillRect/>
          </a:stretch>
        </p:blipFill>
        <p:spPr bwMode="auto">
          <a:xfrm>
            <a:off x="285720" y="1357298"/>
            <a:ext cx="7286676" cy="2319553"/>
          </a:xfrm>
          <a:prstGeom prst="rect">
            <a:avLst/>
          </a:prstGeom>
          <a:noFill/>
          <a:ln w="9525">
            <a:noFill/>
            <a:miter lim="800000"/>
            <a:headEnd/>
            <a:tailEnd/>
          </a:ln>
          <a:effectLst/>
        </p:spPr>
      </p:pic>
      <p:pic>
        <p:nvPicPr>
          <p:cNvPr id="53253" name="Picture 5"/>
          <p:cNvPicPr>
            <a:picLocks noChangeAspect="1" noChangeArrowheads="1"/>
          </p:cNvPicPr>
          <p:nvPr/>
        </p:nvPicPr>
        <p:blipFill>
          <a:blip r:embed="rId5"/>
          <a:srcRect/>
          <a:stretch>
            <a:fillRect/>
          </a:stretch>
        </p:blipFill>
        <p:spPr bwMode="auto">
          <a:xfrm>
            <a:off x="357158" y="3857628"/>
            <a:ext cx="4429156" cy="2800350"/>
          </a:xfrm>
          <a:prstGeom prst="rect">
            <a:avLst/>
          </a:prstGeom>
          <a:noFill/>
          <a:ln w="9525">
            <a:noFill/>
            <a:miter lim="800000"/>
            <a:headEnd/>
            <a:tailEnd/>
          </a:ln>
          <a:effectLst/>
        </p:spPr>
      </p:pic>
      <p:pic>
        <p:nvPicPr>
          <p:cNvPr id="53254" name="Picture 6"/>
          <p:cNvPicPr>
            <a:picLocks noChangeAspect="1" noChangeArrowheads="1"/>
          </p:cNvPicPr>
          <p:nvPr/>
        </p:nvPicPr>
        <p:blipFill>
          <a:blip r:embed="rId6"/>
          <a:srcRect/>
          <a:stretch>
            <a:fillRect/>
          </a:stretch>
        </p:blipFill>
        <p:spPr bwMode="auto">
          <a:xfrm>
            <a:off x="5214942" y="3857628"/>
            <a:ext cx="3429024" cy="2391580"/>
          </a:xfrm>
          <a:prstGeom prst="rect">
            <a:avLst/>
          </a:prstGeom>
          <a:noFill/>
          <a:ln w="9525">
            <a:noFill/>
            <a:miter lim="800000"/>
            <a:headEnd/>
            <a:tailEnd/>
          </a:ln>
          <a:effectLst/>
        </p:spPr>
      </p:pic>
      <p:pic>
        <p:nvPicPr>
          <p:cNvPr id="7" name="Picture 6"/>
          <p:cNvPicPr>
            <a:picLocks noChangeAspect="1" noChangeArrowheads="1"/>
          </p:cNvPicPr>
          <p:nvPr/>
        </p:nvPicPr>
        <p:blipFill>
          <a:blip r:embed="rId7" cstate="print"/>
          <a:srcRect/>
          <a:stretch>
            <a:fillRect/>
          </a:stretch>
        </p:blipFill>
        <p:spPr bwMode="auto">
          <a:xfrm>
            <a:off x="0" y="0"/>
            <a:ext cx="721319" cy="785794"/>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srcRect/>
          <a:stretch>
            <a:fillRect/>
          </a:stretch>
        </p:blipFill>
        <p:spPr bwMode="auto">
          <a:xfrm>
            <a:off x="2500298" y="285728"/>
            <a:ext cx="4714908" cy="500066"/>
          </a:xfrm>
          <a:prstGeom prst="rect">
            <a:avLst/>
          </a:prstGeom>
          <a:noFill/>
          <a:ln w="9525">
            <a:noFill/>
            <a:miter lim="800000"/>
            <a:headEnd/>
            <a:tailEnd/>
          </a:ln>
          <a:effectLst/>
        </p:spPr>
      </p:pic>
      <p:pic>
        <p:nvPicPr>
          <p:cNvPr id="54275" name="Picture 3"/>
          <p:cNvPicPr>
            <a:picLocks noChangeAspect="1" noChangeArrowheads="1"/>
          </p:cNvPicPr>
          <p:nvPr/>
        </p:nvPicPr>
        <p:blipFill>
          <a:blip r:embed="rId3"/>
          <a:srcRect/>
          <a:stretch>
            <a:fillRect/>
          </a:stretch>
        </p:blipFill>
        <p:spPr bwMode="auto">
          <a:xfrm>
            <a:off x="500034" y="1214421"/>
            <a:ext cx="5944684" cy="357191"/>
          </a:xfrm>
          <a:prstGeom prst="rect">
            <a:avLst/>
          </a:prstGeom>
          <a:noFill/>
          <a:ln w="9525">
            <a:noFill/>
            <a:miter lim="800000"/>
            <a:headEnd/>
            <a:tailEnd/>
          </a:ln>
          <a:effectLst/>
        </p:spPr>
      </p:pic>
      <p:pic>
        <p:nvPicPr>
          <p:cNvPr id="54276" name="Picture 4"/>
          <p:cNvPicPr>
            <a:picLocks noChangeAspect="1" noChangeArrowheads="1"/>
          </p:cNvPicPr>
          <p:nvPr/>
        </p:nvPicPr>
        <p:blipFill>
          <a:blip r:embed="rId4"/>
          <a:srcRect/>
          <a:stretch>
            <a:fillRect/>
          </a:stretch>
        </p:blipFill>
        <p:spPr bwMode="auto">
          <a:xfrm>
            <a:off x="428596" y="1785926"/>
            <a:ext cx="7358114" cy="2076450"/>
          </a:xfrm>
          <a:prstGeom prst="rect">
            <a:avLst/>
          </a:prstGeom>
          <a:noFill/>
          <a:ln w="9525">
            <a:noFill/>
            <a:miter lim="800000"/>
            <a:headEnd/>
            <a:tailEnd/>
          </a:ln>
          <a:effectLst/>
        </p:spPr>
      </p:pic>
      <p:pic>
        <p:nvPicPr>
          <p:cNvPr id="54277" name="Picture 5"/>
          <p:cNvPicPr>
            <a:picLocks noChangeAspect="1" noChangeArrowheads="1"/>
          </p:cNvPicPr>
          <p:nvPr/>
        </p:nvPicPr>
        <p:blipFill>
          <a:blip r:embed="rId5"/>
          <a:srcRect/>
          <a:stretch>
            <a:fillRect/>
          </a:stretch>
        </p:blipFill>
        <p:spPr bwMode="auto">
          <a:xfrm>
            <a:off x="357158" y="3929066"/>
            <a:ext cx="3143272" cy="2552700"/>
          </a:xfrm>
          <a:prstGeom prst="rect">
            <a:avLst/>
          </a:prstGeom>
          <a:noFill/>
          <a:ln w="9525">
            <a:noFill/>
            <a:miter lim="800000"/>
            <a:headEnd/>
            <a:tailEnd/>
          </a:ln>
          <a:effectLst/>
        </p:spPr>
      </p:pic>
      <p:pic>
        <p:nvPicPr>
          <p:cNvPr id="54278" name="Picture 6"/>
          <p:cNvPicPr>
            <a:picLocks noChangeAspect="1" noChangeArrowheads="1"/>
          </p:cNvPicPr>
          <p:nvPr/>
        </p:nvPicPr>
        <p:blipFill>
          <a:blip r:embed="rId6"/>
          <a:srcRect/>
          <a:stretch>
            <a:fillRect/>
          </a:stretch>
        </p:blipFill>
        <p:spPr bwMode="auto">
          <a:xfrm>
            <a:off x="4214810" y="3929066"/>
            <a:ext cx="4357718" cy="2190750"/>
          </a:xfrm>
          <a:prstGeom prst="rect">
            <a:avLst/>
          </a:prstGeom>
          <a:noFill/>
          <a:ln w="9525">
            <a:noFill/>
            <a:miter lim="800000"/>
            <a:headEnd/>
            <a:tailEnd/>
          </a:ln>
          <a:effectLst/>
        </p:spPr>
      </p:pic>
      <p:pic>
        <p:nvPicPr>
          <p:cNvPr id="7" name="Picture 6"/>
          <p:cNvPicPr>
            <a:picLocks noChangeAspect="1" noChangeArrowheads="1"/>
          </p:cNvPicPr>
          <p:nvPr/>
        </p:nvPicPr>
        <p:blipFill>
          <a:blip r:embed="rId7"/>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srcRect/>
          <a:stretch>
            <a:fillRect/>
          </a:stretch>
        </p:blipFill>
        <p:spPr bwMode="auto">
          <a:xfrm>
            <a:off x="2643174" y="285728"/>
            <a:ext cx="4357718" cy="522329"/>
          </a:xfrm>
          <a:prstGeom prst="rect">
            <a:avLst/>
          </a:prstGeom>
          <a:noFill/>
          <a:ln w="9525">
            <a:noFill/>
            <a:miter lim="800000"/>
            <a:headEnd/>
            <a:tailEnd/>
          </a:ln>
          <a:effectLst/>
        </p:spPr>
      </p:pic>
      <p:pic>
        <p:nvPicPr>
          <p:cNvPr id="55299" name="Picture 3"/>
          <p:cNvPicPr>
            <a:picLocks noChangeAspect="1" noChangeArrowheads="1"/>
          </p:cNvPicPr>
          <p:nvPr/>
        </p:nvPicPr>
        <p:blipFill>
          <a:blip r:embed="rId3"/>
          <a:srcRect/>
          <a:stretch>
            <a:fillRect/>
          </a:stretch>
        </p:blipFill>
        <p:spPr bwMode="auto">
          <a:xfrm>
            <a:off x="714348" y="928670"/>
            <a:ext cx="6286544" cy="353024"/>
          </a:xfrm>
          <a:prstGeom prst="rect">
            <a:avLst/>
          </a:prstGeom>
          <a:noFill/>
          <a:ln w="9525">
            <a:noFill/>
            <a:miter lim="800000"/>
            <a:headEnd/>
            <a:tailEnd/>
          </a:ln>
          <a:effectLst/>
        </p:spPr>
      </p:pic>
      <p:pic>
        <p:nvPicPr>
          <p:cNvPr id="55300" name="Picture 4"/>
          <p:cNvPicPr>
            <a:picLocks noChangeAspect="1" noChangeArrowheads="1"/>
          </p:cNvPicPr>
          <p:nvPr/>
        </p:nvPicPr>
        <p:blipFill>
          <a:blip r:embed="rId4"/>
          <a:srcRect/>
          <a:stretch>
            <a:fillRect/>
          </a:stretch>
        </p:blipFill>
        <p:spPr bwMode="auto">
          <a:xfrm>
            <a:off x="428596" y="1376362"/>
            <a:ext cx="7500990" cy="1981200"/>
          </a:xfrm>
          <a:prstGeom prst="rect">
            <a:avLst/>
          </a:prstGeom>
          <a:noFill/>
          <a:ln w="9525">
            <a:noFill/>
            <a:miter lim="800000"/>
            <a:headEnd/>
            <a:tailEnd/>
          </a:ln>
          <a:effectLst/>
        </p:spPr>
      </p:pic>
      <p:pic>
        <p:nvPicPr>
          <p:cNvPr id="55301" name="Picture 5"/>
          <p:cNvPicPr>
            <a:picLocks noChangeAspect="1" noChangeArrowheads="1"/>
          </p:cNvPicPr>
          <p:nvPr/>
        </p:nvPicPr>
        <p:blipFill>
          <a:blip r:embed="rId5"/>
          <a:srcRect/>
          <a:stretch>
            <a:fillRect/>
          </a:stretch>
        </p:blipFill>
        <p:spPr bwMode="auto">
          <a:xfrm>
            <a:off x="714348" y="3643314"/>
            <a:ext cx="2786082" cy="2857520"/>
          </a:xfrm>
          <a:prstGeom prst="rect">
            <a:avLst/>
          </a:prstGeom>
          <a:noFill/>
          <a:ln w="9525">
            <a:noFill/>
            <a:miter lim="800000"/>
            <a:headEnd/>
            <a:tailEnd/>
          </a:ln>
          <a:effectLst/>
        </p:spPr>
      </p:pic>
      <p:pic>
        <p:nvPicPr>
          <p:cNvPr id="55302" name="Picture 6"/>
          <p:cNvPicPr>
            <a:picLocks noChangeAspect="1" noChangeArrowheads="1"/>
          </p:cNvPicPr>
          <p:nvPr/>
        </p:nvPicPr>
        <p:blipFill>
          <a:blip r:embed="rId6"/>
          <a:srcRect/>
          <a:stretch>
            <a:fillRect/>
          </a:stretch>
        </p:blipFill>
        <p:spPr bwMode="auto">
          <a:xfrm>
            <a:off x="3857620" y="3643314"/>
            <a:ext cx="4357718" cy="2571768"/>
          </a:xfrm>
          <a:prstGeom prst="rect">
            <a:avLst/>
          </a:prstGeom>
          <a:noFill/>
          <a:ln w="9525">
            <a:noFill/>
            <a:miter lim="800000"/>
            <a:headEnd/>
            <a:tailEnd/>
          </a:ln>
          <a:effectLst/>
        </p:spPr>
      </p:pic>
      <p:pic>
        <p:nvPicPr>
          <p:cNvPr id="7" name="Picture 6"/>
          <p:cNvPicPr>
            <a:picLocks noChangeAspect="1" noChangeArrowheads="1"/>
          </p:cNvPicPr>
          <p:nvPr/>
        </p:nvPicPr>
        <p:blipFill>
          <a:blip r:embed="rId7"/>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42852"/>
            <a:ext cx="8229600" cy="439718"/>
          </a:xfrm>
        </p:spPr>
        <p:txBody>
          <a:bodyPr>
            <a:normAutofit fontScale="90000"/>
          </a:bodyPr>
          <a:lstStyle/>
          <a:p>
            <a:r>
              <a:rPr lang="en-IN" b="1" dirty="0"/>
              <a:t>Excitation Table or Application Table</a:t>
            </a:r>
          </a:p>
        </p:txBody>
      </p:sp>
      <p:pic>
        <p:nvPicPr>
          <p:cNvPr id="47106" name="Picture 2"/>
          <p:cNvPicPr>
            <a:picLocks noChangeAspect="1" noChangeArrowheads="1"/>
          </p:cNvPicPr>
          <p:nvPr/>
        </p:nvPicPr>
        <p:blipFill>
          <a:blip r:embed="rId2"/>
          <a:srcRect/>
          <a:stretch>
            <a:fillRect/>
          </a:stretch>
        </p:blipFill>
        <p:spPr bwMode="auto">
          <a:xfrm>
            <a:off x="285720" y="714356"/>
            <a:ext cx="8591523" cy="1019175"/>
          </a:xfrm>
          <a:prstGeom prst="rect">
            <a:avLst/>
          </a:prstGeom>
          <a:noFill/>
          <a:ln w="9525">
            <a:noFill/>
            <a:miter lim="800000"/>
            <a:headEnd/>
            <a:tailEnd/>
          </a:ln>
          <a:effectLst/>
        </p:spPr>
      </p:pic>
      <p:pic>
        <p:nvPicPr>
          <p:cNvPr id="47107" name="Picture 3"/>
          <p:cNvPicPr>
            <a:picLocks noChangeAspect="1" noChangeArrowheads="1"/>
          </p:cNvPicPr>
          <p:nvPr/>
        </p:nvPicPr>
        <p:blipFill>
          <a:blip r:embed="rId3"/>
          <a:srcRect/>
          <a:stretch>
            <a:fillRect/>
          </a:stretch>
        </p:blipFill>
        <p:spPr bwMode="auto">
          <a:xfrm>
            <a:off x="285720" y="1752596"/>
            <a:ext cx="8858280" cy="1104900"/>
          </a:xfrm>
          <a:prstGeom prst="rect">
            <a:avLst/>
          </a:prstGeom>
          <a:noFill/>
          <a:ln w="9525">
            <a:noFill/>
            <a:miter lim="800000"/>
            <a:headEnd/>
            <a:tailEnd/>
          </a:ln>
          <a:effectLst/>
        </p:spPr>
      </p:pic>
      <p:pic>
        <p:nvPicPr>
          <p:cNvPr id="47108" name="Picture 4"/>
          <p:cNvPicPr>
            <a:picLocks noChangeAspect="1" noChangeArrowheads="1"/>
          </p:cNvPicPr>
          <p:nvPr/>
        </p:nvPicPr>
        <p:blipFill>
          <a:blip r:embed="rId4"/>
          <a:srcRect/>
          <a:stretch>
            <a:fillRect/>
          </a:stretch>
        </p:blipFill>
        <p:spPr bwMode="auto">
          <a:xfrm>
            <a:off x="285720" y="2857496"/>
            <a:ext cx="1504950" cy="323850"/>
          </a:xfrm>
          <a:prstGeom prst="rect">
            <a:avLst/>
          </a:prstGeom>
          <a:noFill/>
          <a:ln w="9525">
            <a:noFill/>
            <a:miter lim="800000"/>
            <a:headEnd/>
            <a:tailEnd/>
          </a:ln>
          <a:effectLst/>
        </p:spPr>
      </p:pic>
      <p:pic>
        <p:nvPicPr>
          <p:cNvPr id="47109" name="Picture 5"/>
          <p:cNvPicPr>
            <a:picLocks noChangeAspect="1" noChangeArrowheads="1"/>
          </p:cNvPicPr>
          <p:nvPr/>
        </p:nvPicPr>
        <p:blipFill>
          <a:blip r:embed="rId5"/>
          <a:srcRect/>
          <a:stretch>
            <a:fillRect/>
          </a:stretch>
        </p:blipFill>
        <p:spPr bwMode="auto">
          <a:xfrm>
            <a:off x="71406" y="3214686"/>
            <a:ext cx="2500330" cy="2771775"/>
          </a:xfrm>
          <a:prstGeom prst="rect">
            <a:avLst/>
          </a:prstGeom>
          <a:noFill/>
          <a:ln w="9525">
            <a:noFill/>
            <a:miter lim="800000"/>
            <a:headEnd/>
            <a:tailEnd/>
          </a:ln>
          <a:effectLst/>
        </p:spPr>
      </p:pic>
      <p:pic>
        <p:nvPicPr>
          <p:cNvPr id="47110" name="Picture 6"/>
          <p:cNvPicPr>
            <a:picLocks noChangeAspect="1" noChangeArrowheads="1"/>
          </p:cNvPicPr>
          <p:nvPr/>
        </p:nvPicPr>
        <p:blipFill>
          <a:blip r:embed="rId6"/>
          <a:srcRect/>
          <a:stretch>
            <a:fillRect/>
          </a:stretch>
        </p:blipFill>
        <p:spPr bwMode="auto">
          <a:xfrm>
            <a:off x="3000364" y="2900361"/>
            <a:ext cx="1514475" cy="314325"/>
          </a:xfrm>
          <a:prstGeom prst="rect">
            <a:avLst/>
          </a:prstGeom>
          <a:noFill/>
          <a:ln w="9525">
            <a:noFill/>
            <a:miter lim="800000"/>
            <a:headEnd/>
            <a:tailEnd/>
          </a:ln>
          <a:effectLst/>
        </p:spPr>
      </p:pic>
      <p:pic>
        <p:nvPicPr>
          <p:cNvPr id="47111" name="Picture 7"/>
          <p:cNvPicPr>
            <a:picLocks noChangeAspect="1" noChangeArrowheads="1"/>
          </p:cNvPicPr>
          <p:nvPr/>
        </p:nvPicPr>
        <p:blipFill>
          <a:blip r:embed="rId7"/>
          <a:srcRect/>
          <a:stretch>
            <a:fillRect/>
          </a:stretch>
        </p:blipFill>
        <p:spPr bwMode="auto">
          <a:xfrm>
            <a:off x="2643174" y="3214686"/>
            <a:ext cx="2286016" cy="2771775"/>
          </a:xfrm>
          <a:prstGeom prst="rect">
            <a:avLst/>
          </a:prstGeom>
          <a:noFill/>
          <a:ln w="9525">
            <a:noFill/>
            <a:miter lim="800000"/>
            <a:headEnd/>
            <a:tailEnd/>
          </a:ln>
          <a:effectLst/>
        </p:spPr>
      </p:pic>
      <p:pic>
        <p:nvPicPr>
          <p:cNvPr id="47112" name="Picture 8"/>
          <p:cNvPicPr>
            <a:picLocks noChangeAspect="1" noChangeArrowheads="1"/>
          </p:cNvPicPr>
          <p:nvPr/>
        </p:nvPicPr>
        <p:blipFill>
          <a:blip r:embed="rId8"/>
          <a:srcRect/>
          <a:stretch>
            <a:fillRect/>
          </a:stretch>
        </p:blipFill>
        <p:spPr bwMode="auto">
          <a:xfrm>
            <a:off x="5286380" y="2900361"/>
            <a:ext cx="1228725" cy="314325"/>
          </a:xfrm>
          <a:prstGeom prst="rect">
            <a:avLst/>
          </a:prstGeom>
          <a:noFill/>
          <a:ln w="9525">
            <a:noFill/>
            <a:miter lim="800000"/>
            <a:headEnd/>
            <a:tailEnd/>
          </a:ln>
          <a:effectLst/>
        </p:spPr>
      </p:pic>
      <p:pic>
        <p:nvPicPr>
          <p:cNvPr id="47113" name="Picture 9"/>
          <p:cNvPicPr>
            <a:picLocks noChangeAspect="1" noChangeArrowheads="1"/>
          </p:cNvPicPr>
          <p:nvPr/>
        </p:nvPicPr>
        <p:blipFill>
          <a:blip r:embed="rId9"/>
          <a:srcRect/>
          <a:stretch>
            <a:fillRect/>
          </a:stretch>
        </p:blipFill>
        <p:spPr bwMode="auto">
          <a:xfrm>
            <a:off x="4929191" y="3214686"/>
            <a:ext cx="2214578" cy="2809875"/>
          </a:xfrm>
          <a:prstGeom prst="rect">
            <a:avLst/>
          </a:prstGeom>
          <a:noFill/>
          <a:ln w="9525">
            <a:noFill/>
            <a:miter lim="800000"/>
            <a:headEnd/>
            <a:tailEnd/>
          </a:ln>
          <a:effectLst/>
        </p:spPr>
      </p:pic>
      <p:pic>
        <p:nvPicPr>
          <p:cNvPr id="47114" name="Picture 10"/>
          <p:cNvPicPr>
            <a:picLocks noChangeAspect="1" noChangeArrowheads="1"/>
          </p:cNvPicPr>
          <p:nvPr/>
        </p:nvPicPr>
        <p:blipFill>
          <a:blip r:embed="rId10"/>
          <a:srcRect/>
          <a:stretch>
            <a:fillRect/>
          </a:stretch>
        </p:blipFill>
        <p:spPr bwMode="auto">
          <a:xfrm>
            <a:off x="7643834" y="2895598"/>
            <a:ext cx="1181100" cy="247650"/>
          </a:xfrm>
          <a:prstGeom prst="rect">
            <a:avLst/>
          </a:prstGeom>
          <a:noFill/>
          <a:ln w="9525">
            <a:noFill/>
            <a:miter lim="800000"/>
            <a:headEnd/>
            <a:tailEnd/>
          </a:ln>
          <a:effectLst/>
        </p:spPr>
      </p:pic>
      <p:pic>
        <p:nvPicPr>
          <p:cNvPr id="47115" name="Picture 11"/>
          <p:cNvPicPr>
            <a:picLocks noChangeAspect="1" noChangeArrowheads="1"/>
          </p:cNvPicPr>
          <p:nvPr/>
        </p:nvPicPr>
        <p:blipFill>
          <a:blip r:embed="rId11"/>
          <a:srcRect/>
          <a:stretch>
            <a:fillRect/>
          </a:stretch>
        </p:blipFill>
        <p:spPr bwMode="auto">
          <a:xfrm>
            <a:off x="7143768" y="3214686"/>
            <a:ext cx="2000232" cy="2819400"/>
          </a:xfrm>
          <a:prstGeom prst="rect">
            <a:avLst/>
          </a:prstGeom>
          <a:noFill/>
          <a:ln w="9525">
            <a:noFill/>
            <a:miter lim="800000"/>
            <a:headEnd/>
            <a:tailEnd/>
          </a:ln>
          <a:effectLst/>
        </p:spPr>
      </p:pic>
      <p:pic>
        <p:nvPicPr>
          <p:cNvPr id="13" name="Picture 4"/>
          <p:cNvPicPr>
            <a:picLocks noChangeAspect="1" noChangeArrowheads="1"/>
          </p:cNvPicPr>
          <p:nvPr/>
        </p:nvPicPr>
        <p:blipFill>
          <a:blip r:embed="rId12"/>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Registers</a:t>
            </a:r>
          </a:p>
        </p:txBody>
      </p:sp>
      <p:sp>
        <p:nvSpPr>
          <p:cNvPr id="3" name="Content Placeholder 2"/>
          <p:cNvSpPr>
            <a:spLocks noGrp="1"/>
          </p:cNvSpPr>
          <p:nvPr>
            <p:ph idx="1"/>
          </p:nvPr>
        </p:nvSpPr>
        <p:spPr/>
        <p:txBody>
          <a:bodyPr>
            <a:normAutofit fontScale="77500" lnSpcReduction="20000"/>
          </a:bodyPr>
          <a:lstStyle/>
          <a:p>
            <a:endParaRPr lang="en-IN" dirty="0"/>
          </a:p>
          <a:p>
            <a:pPr algn="just"/>
            <a:r>
              <a:rPr lang="en-IN" dirty="0"/>
              <a:t>Registers are groups of flip-flops , where each flip-flop is capable of storing one bit of information. An n-bit register is a group of n flip-flops. The basic function of a register is to hold information in a digital system and make it available to the logic elements for the computing process.</a:t>
            </a:r>
          </a:p>
          <a:p>
            <a:pPr algn="just"/>
            <a:endParaRPr lang="en-IN" dirty="0"/>
          </a:p>
          <a:p>
            <a:pPr algn="just"/>
            <a:r>
              <a:rPr lang="en-IN" dirty="0"/>
              <a:t>A register consists of a collection of binary storage cells, each implemented by a flip-flop. The number of cells determines the length of the register and, therefore, the length of the binary word stored within the register.</a:t>
            </a:r>
          </a:p>
          <a:p>
            <a:endParaRPr lang="en-IN" dirty="0"/>
          </a:p>
        </p:txBody>
      </p:sp>
      <p:pic>
        <p:nvPicPr>
          <p:cNvPr id="4" name="Picture 4"/>
          <p:cNvPicPr>
            <a:picLocks noChangeAspect="1" noChangeArrowheads="1"/>
          </p:cNvPicPr>
          <p:nvPr/>
        </p:nvPicPr>
        <p:blipFill>
          <a:blip r:embed="rId2"/>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Types of Sequential Circuits</a:t>
            </a:r>
            <a:br>
              <a:rPr lang="en-US" b="1" dirty="0"/>
            </a:br>
            <a:endParaRPr lang="en-US" b="1" dirty="0"/>
          </a:p>
        </p:txBody>
      </p:sp>
      <p:sp>
        <p:nvSpPr>
          <p:cNvPr id="3" name="Content Placeholder 2"/>
          <p:cNvSpPr>
            <a:spLocks noGrp="1"/>
          </p:cNvSpPr>
          <p:nvPr>
            <p:ph idx="1"/>
          </p:nvPr>
        </p:nvSpPr>
        <p:spPr>
          <a:xfrm>
            <a:off x="457200" y="1600200"/>
            <a:ext cx="8329642" cy="4525963"/>
          </a:xfrm>
        </p:spPr>
        <p:txBody>
          <a:bodyPr>
            <a:normAutofit/>
          </a:bodyPr>
          <a:lstStyle/>
          <a:p>
            <a:pPr algn="just"/>
            <a:r>
              <a:rPr lang="en-US" dirty="0"/>
              <a:t>Asynchronous sequential circuits : In  asynchronous sequential circuits change in input signals can affect memory element at any instant of time.</a:t>
            </a:r>
          </a:p>
          <a:p>
            <a:pPr algn="just"/>
            <a:r>
              <a:rPr lang="en-US" dirty="0"/>
              <a:t>Synchronous sequential circuits : In Synchronous sequential circuits, signals can affect the memory elements only at discrete instants of time.</a:t>
            </a:r>
          </a:p>
          <a:p>
            <a:pPr lvl="0"/>
            <a:endParaRPr lang="en-US" dirty="0"/>
          </a:p>
          <a:p>
            <a:pPr>
              <a:buNone/>
            </a:pPr>
            <a:endParaRPr lang="en-US" dirty="0"/>
          </a:p>
        </p:txBody>
      </p:sp>
      <p:pic>
        <p:nvPicPr>
          <p:cNvPr id="4" name="Picture 4"/>
          <p:cNvPicPr>
            <a:picLocks noChangeAspect="1" noChangeArrowheads="1"/>
          </p:cNvPicPr>
          <p:nvPr/>
        </p:nvPicPr>
        <p:blipFill>
          <a:blip r:embed="rId2"/>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2994" y="142852"/>
            <a:ext cx="8229600" cy="439718"/>
          </a:xfrm>
        </p:spPr>
        <p:txBody>
          <a:bodyPr>
            <a:normAutofit fontScale="90000"/>
          </a:bodyPr>
          <a:lstStyle/>
          <a:p>
            <a:r>
              <a:rPr lang="en-IN" b="1" dirty="0"/>
              <a:t>Types of Registers in  CPU</a:t>
            </a:r>
          </a:p>
        </p:txBody>
      </p:sp>
      <p:sp>
        <p:nvSpPr>
          <p:cNvPr id="3" name="Content Placeholder 2"/>
          <p:cNvSpPr>
            <a:spLocks noGrp="1"/>
          </p:cNvSpPr>
          <p:nvPr>
            <p:ph idx="1"/>
          </p:nvPr>
        </p:nvSpPr>
        <p:spPr>
          <a:xfrm>
            <a:off x="285720" y="857233"/>
            <a:ext cx="8572560" cy="3500462"/>
          </a:xfrm>
        </p:spPr>
        <p:txBody>
          <a:bodyPr>
            <a:noAutofit/>
          </a:bodyPr>
          <a:lstStyle/>
          <a:p>
            <a:pPr algn="just"/>
            <a:r>
              <a:rPr lang="en-IN" sz="2000" b="1" dirty="0"/>
              <a:t>Accumulator  ( Acc) : </a:t>
            </a:r>
            <a:r>
              <a:rPr lang="en-IN" sz="2000" dirty="0"/>
              <a:t>This is the most frequently used register used to store data taken from memory. </a:t>
            </a:r>
          </a:p>
          <a:p>
            <a:pPr algn="just"/>
            <a:r>
              <a:rPr lang="en-IN" sz="2000" b="1" dirty="0"/>
              <a:t>Memory Address Registers (MAR): </a:t>
            </a:r>
            <a:r>
              <a:rPr lang="en-IN" sz="2000" dirty="0"/>
              <a:t>It holds the address of the location to be accessed from memory. </a:t>
            </a:r>
          </a:p>
          <a:p>
            <a:pPr algn="just"/>
            <a:r>
              <a:rPr lang="en-IN" sz="2000" b="1" dirty="0"/>
              <a:t>Memory Data Registers (MDR): </a:t>
            </a:r>
            <a:r>
              <a:rPr lang="en-IN" sz="2000" dirty="0"/>
              <a:t>A register used for holding information (either program words or data words) that is in the process of being transferred from the memory to the central processor, or vice versa.</a:t>
            </a:r>
          </a:p>
          <a:p>
            <a:pPr algn="just"/>
            <a:r>
              <a:rPr lang="en-IN" sz="2000" b="1" dirty="0"/>
              <a:t>General Purpose Registers ( GPS) : </a:t>
            </a:r>
            <a:r>
              <a:rPr lang="en-IN" sz="2000" dirty="0"/>
              <a:t>The general purpose registers are used to store temporary data in the time of different operations in microprocessor.</a:t>
            </a:r>
          </a:p>
          <a:p>
            <a:pPr algn="just"/>
            <a:r>
              <a:rPr lang="en-IN" sz="2000" b="1" dirty="0"/>
              <a:t>Program Counter (PC): </a:t>
            </a:r>
            <a:r>
              <a:rPr lang="en-IN" sz="2000" dirty="0"/>
              <a:t>A program counter is a register in a computer processor that contains the address (location) of the instruction being executed at the current time.</a:t>
            </a:r>
          </a:p>
          <a:p>
            <a:pPr algn="just"/>
            <a:r>
              <a:rPr lang="en-IN" sz="2000" b="1" dirty="0"/>
              <a:t>Instruction Register (IR): </a:t>
            </a:r>
            <a:r>
              <a:rPr lang="en-IN" sz="2000" dirty="0"/>
              <a:t>In computing, the instruction register (IR) or current instruction register (CIR) is the part of a CPU's control unit that holds the instruction currently being executed or decoded.</a:t>
            </a:r>
          </a:p>
        </p:txBody>
      </p:sp>
      <p:pic>
        <p:nvPicPr>
          <p:cNvPr id="4" name="Picture 4"/>
          <p:cNvPicPr>
            <a:picLocks noChangeAspect="1" noChangeArrowheads="1"/>
          </p:cNvPicPr>
          <p:nvPr/>
        </p:nvPicPr>
        <p:blipFill>
          <a:blip r:embed="rId2"/>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fontScale="90000"/>
          </a:bodyPr>
          <a:lstStyle/>
          <a:p>
            <a:r>
              <a:rPr lang="en-IN" b="1" dirty="0"/>
              <a:t>Shift Registers</a:t>
            </a:r>
          </a:p>
        </p:txBody>
      </p:sp>
      <p:sp>
        <p:nvSpPr>
          <p:cNvPr id="3" name="Content Placeholder 2"/>
          <p:cNvSpPr>
            <a:spLocks noGrp="1"/>
          </p:cNvSpPr>
          <p:nvPr>
            <p:ph idx="1"/>
          </p:nvPr>
        </p:nvSpPr>
        <p:spPr>
          <a:xfrm>
            <a:off x="457200" y="1071547"/>
            <a:ext cx="8229600" cy="2357453"/>
          </a:xfrm>
        </p:spPr>
        <p:txBody>
          <a:bodyPr>
            <a:normAutofit fontScale="85000" lnSpcReduction="10000"/>
          </a:bodyPr>
          <a:lstStyle/>
          <a:p>
            <a:pPr algn="just">
              <a:buNone/>
            </a:pPr>
            <a:r>
              <a:rPr lang="en-IN" b="1" dirty="0"/>
              <a:t>Shift Registers</a:t>
            </a:r>
            <a:r>
              <a:rPr lang="en-IN" dirty="0"/>
              <a:t> are used for data storage or for the movement of data and are therefore commonly used inside calculators or computers to store data such as two binary numbers before they are added together, or to convert the data from either a serial to parallel or parallel to serial format.</a:t>
            </a:r>
          </a:p>
        </p:txBody>
      </p:sp>
      <p:pic>
        <p:nvPicPr>
          <p:cNvPr id="4" name="Picture 2"/>
          <p:cNvPicPr>
            <a:picLocks noChangeAspect="1" noChangeArrowheads="1"/>
          </p:cNvPicPr>
          <p:nvPr/>
        </p:nvPicPr>
        <p:blipFill>
          <a:blip r:embed="rId2"/>
          <a:srcRect/>
          <a:stretch>
            <a:fillRect/>
          </a:stretch>
        </p:blipFill>
        <p:spPr bwMode="auto">
          <a:xfrm>
            <a:off x="785786" y="3571876"/>
            <a:ext cx="7643866" cy="2786081"/>
          </a:xfrm>
          <a:prstGeom prst="rect">
            <a:avLst/>
          </a:prstGeom>
          <a:noFill/>
          <a:ln w="9525">
            <a:noFill/>
            <a:miter lim="800000"/>
            <a:headEnd/>
            <a:tailEnd/>
          </a:ln>
          <a:effectLst/>
        </p:spPr>
      </p:pic>
      <p:pic>
        <p:nvPicPr>
          <p:cNvPr id="5" name="Picture 4"/>
          <p:cNvPicPr>
            <a:picLocks noChangeAspect="1" noChangeArrowheads="1"/>
          </p:cNvPicPr>
          <p:nvPr/>
        </p:nvPicPr>
        <p:blipFill>
          <a:blip r:embed="rId3"/>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fontScale="90000"/>
          </a:bodyPr>
          <a:lstStyle/>
          <a:p>
            <a:r>
              <a:rPr lang="en-IN" b="1" dirty="0"/>
              <a:t>Shift Registers Cont..</a:t>
            </a:r>
          </a:p>
        </p:txBody>
      </p:sp>
      <p:pic>
        <p:nvPicPr>
          <p:cNvPr id="1027" name="Picture 3"/>
          <p:cNvPicPr>
            <a:picLocks noChangeAspect="1" noChangeArrowheads="1"/>
          </p:cNvPicPr>
          <p:nvPr/>
        </p:nvPicPr>
        <p:blipFill>
          <a:blip r:embed="rId2"/>
          <a:srcRect/>
          <a:stretch>
            <a:fillRect/>
          </a:stretch>
        </p:blipFill>
        <p:spPr bwMode="auto">
          <a:xfrm>
            <a:off x="500034" y="1214422"/>
            <a:ext cx="7972425" cy="142876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571472" y="3071810"/>
            <a:ext cx="8048625" cy="2714644"/>
          </a:xfrm>
          <a:prstGeom prst="rect">
            <a:avLst/>
          </a:prstGeom>
          <a:noFill/>
          <a:ln w="9525">
            <a:solidFill>
              <a:schemeClr val="accent1"/>
            </a:solidFill>
            <a:miter lim="800000"/>
            <a:headEnd/>
            <a:tailEnd/>
          </a:ln>
          <a:effectLst/>
        </p:spPr>
      </p:pic>
      <p:pic>
        <p:nvPicPr>
          <p:cNvPr id="5" name="Picture 4"/>
          <p:cNvPicPr>
            <a:picLocks noChangeAspect="1" noChangeArrowheads="1"/>
          </p:cNvPicPr>
          <p:nvPr/>
        </p:nvPicPr>
        <p:blipFill>
          <a:blip r:embed="rId4"/>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fontScale="90000"/>
          </a:bodyPr>
          <a:lstStyle/>
          <a:p>
            <a:r>
              <a:rPr lang="en-IN" b="1" dirty="0"/>
              <a:t>Shift Registers   cont..</a:t>
            </a:r>
          </a:p>
        </p:txBody>
      </p:sp>
      <p:pic>
        <p:nvPicPr>
          <p:cNvPr id="1027" name="Picture 3"/>
          <p:cNvPicPr>
            <a:picLocks noChangeAspect="1" noChangeArrowheads="1"/>
          </p:cNvPicPr>
          <p:nvPr/>
        </p:nvPicPr>
        <p:blipFill>
          <a:blip r:embed="rId2"/>
          <a:srcRect/>
          <a:stretch>
            <a:fillRect/>
          </a:stretch>
        </p:blipFill>
        <p:spPr bwMode="auto">
          <a:xfrm>
            <a:off x="500034" y="1214422"/>
            <a:ext cx="7972425" cy="142876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571472" y="3071810"/>
            <a:ext cx="8048625" cy="2714644"/>
          </a:xfrm>
          <a:prstGeom prst="rect">
            <a:avLst/>
          </a:prstGeom>
          <a:noFill/>
          <a:ln w="9525">
            <a:solidFill>
              <a:schemeClr val="accent1"/>
            </a:solidFill>
            <a:miter lim="800000"/>
            <a:headEnd/>
            <a:tailEnd/>
          </a:ln>
          <a:effectLst/>
        </p:spPr>
      </p:pic>
      <p:pic>
        <p:nvPicPr>
          <p:cNvPr id="5" name="Picture 4"/>
          <p:cNvPicPr>
            <a:picLocks noChangeAspect="1" noChangeArrowheads="1"/>
          </p:cNvPicPr>
          <p:nvPr/>
        </p:nvPicPr>
        <p:blipFill>
          <a:blip r:embed="rId4"/>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85728"/>
            <a:ext cx="8786874" cy="654032"/>
          </a:xfrm>
        </p:spPr>
        <p:txBody>
          <a:bodyPr>
            <a:normAutofit/>
          </a:bodyPr>
          <a:lstStyle/>
          <a:p>
            <a:r>
              <a:rPr lang="en-IN" sz="3200" b="1" dirty="0"/>
              <a:t>Type of Shifting Operation in Shift Registers</a:t>
            </a:r>
          </a:p>
        </p:txBody>
      </p:sp>
      <p:pic>
        <p:nvPicPr>
          <p:cNvPr id="1026" name="Picture 2"/>
          <p:cNvPicPr>
            <a:picLocks noChangeAspect="1" noChangeArrowheads="1"/>
          </p:cNvPicPr>
          <p:nvPr/>
        </p:nvPicPr>
        <p:blipFill>
          <a:blip r:embed="rId2"/>
          <a:srcRect/>
          <a:stretch>
            <a:fillRect/>
          </a:stretch>
        </p:blipFill>
        <p:spPr bwMode="auto">
          <a:xfrm>
            <a:off x="500034" y="1000108"/>
            <a:ext cx="8143931" cy="5500725"/>
          </a:xfrm>
          <a:prstGeom prst="rect">
            <a:avLst/>
          </a:prstGeom>
          <a:noFill/>
          <a:ln w="9525">
            <a:noFill/>
            <a:miter lim="800000"/>
            <a:headEnd/>
            <a:tailEnd/>
          </a:ln>
          <a:effectLst/>
        </p:spPr>
      </p:pic>
      <p:pic>
        <p:nvPicPr>
          <p:cNvPr id="4" name="Picture 4"/>
          <p:cNvPicPr>
            <a:picLocks noChangeAspect="1" noChangeArrowheads="1"/>
          </p:cNvPicPr>
          <p:nvPr/>
        </p:nvPicPr>
        <p:blipFill>
          <a:blip r:embed="rId3"/>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62" y="274638"/>
            <a:ext cx="8215338" cy="654032"/>
          </a:xfrm>
        </p:spPr>
        <p:txBody>
          <a:bodyPr>
            <a:normAutofit fontScale="90000"/>
          </a:bodyPr>
          <a:lstStyle/>
          <a:p>
            <a:r>
              <a:rPr lang="en-IN" b="1" dirty="0"/>
              <a:t>Mode of operation in Shift Registers</a:t>
            </a:r>
          </a:p>
        </p:txBody>
      </p:sp>
      <p:pic>
        <p:nvPicPr>
          <p:cNvPr id="1029" name="Picture 5"/>
          <p:cNvPicPr>
            <a:picLocks noChangeAspect="1" noChangeArrowheads="1"/>
          </p:cNvPicPr>
          <p:nvPr/>
        </p:nvPicPr>
        <p:blipFill>
          <a:blip r:embed="rId2"/>
          <a:srcRect/>
          <a:stretch>
            <a:fillRect/>
          </a:stretch>
        </p:blipFill>
        <p:spPr bwMode="auto">
          <a:xfrm>
            <a:off x="785786" y="1000108"/>
            <a:ext cx="8020050" cy="1076325"/>
          </a:xfrm>
          <a:prstGeom prst="rect">
            <a:avLst/>
          </a:prstGeom>
          <a:noFill/>
          <a:ln w="9525">
            <a:noFill/>
            <a:miter lim="800000"/>
            <a:headEnd/>
            <a:tailEnd/>
          </a:ln>
          <a:effectLst/>
        </p:spPr>
      </p:pic>
      <p:pic>
        <p:nvPicPr>
          <p:cNvPr id="1031" name="Picture 7"/>
          <p:cNvPicPr>
            <a:picLocks noChangeAspect="1" noChangeArrowheads="1"/>
          </p:cNvPicPr>
          <p:nvPr/>
        </p:nvPicPr>
        <p:blipFill>
          <a:blip r:embed="rId3"/>
          <a:srcRect/>
          <a:stretch>
            <a:fillRect/>
          </a:stretch>
        </p:blipFill>
        <p:spPr bwMode="auto">
          <a:xfrm>
            <a:off x="2786050" y="1857364"/>
            <a:ext cx="2514600" cy="685800"/>
          </a:xfrm>
          <a:prstGeom prst="rect">
            <a:avLst/>
          </a:prstGeom>
          <a:noFill/>
          <a:ln w="9525">
            <a:noFill/>
            <a:miter lim="800000"/>
            <a:headEnd/>
            <a:tailEnd/>
          </a:ln>
          <a:effectLst/>
        </p:spPr>
      </p:pic>
      <p:pic>
        <p:nvPicPr>
          <p:cNvPr id="1032" name="Picture 8"/>
          <p:cNvPicPr>
            <a:picLocks noChangeAspect="1" noChangeArrowheads="1"/>
          </p:cNvPicPr>
          <p:nvPr/>
        </p:nvPicPr>
        <p:blipFill>
          <a:blip r:embed="rId4"/>
          <a:srcRect/>
          <a:stretch>
            <a:fillRect/>
          </a:stretch>
        </p:blipFill>
        <p:spPr bwMode="auto">
          <a:xfrm>
            <a:off x="5715008" y="1857364"/>
            <a:ext cx="2762250" cy="666750"/>
          </a:xfrm>
          <a:prstGeom prst="rect">
            <a:avLst/>
          </a:prstGeom>
          <a:noFill/>
          <a:ln w="9525">
            <a:noFill/>
            <a:miter lim="800000"/>
            <a:headEnd/>
            <a:tailEnd/>
          </a:ln>
          <a:effectLst/>
        </p:spPr>
      </p:pic>
      <p:pic>
        <p:nvPicPr>
          <p:cNvPr id="2050" name="Picture 2"/>
          <p:cNvPicPr>
            <a:picLocks noChangeAspect="1" noChangeArrowheads="1"/>
          </p:cNvPicPr>
          <p:nvPr/>
        </p:nvPicPr>
        <p:blipFill>
          <a:blip r:embed="rId5"/>
          <a:srcRect/>
          <a:stretch>
            <a:fillRect/>
          </a:stretch>
        </p:blipFill>
        <p:spPr bwMode="auto">
          <a:xfrm>
            <a:off x="785786" y="2928934"/>
            <a:ext cx="7858180" cy="3652847"/>
          </a:xfrm>
          <a:prstGeom prst="rect">
            <a:avLst/>
          </a:prstGeom>
          <a:noFill/>
          <a:ln w="9525">
            <a:noFill/>
            <a:miter lim="800000"/>
            <a:headEnd/>
            <a:tailEnd/>
          </a:ln>
          <a:effectLst/>
        </p:spPr>
      </p:pic>
      <p:pic>
        <p:nvPicPr>
          <p:cNvPr id="7" name="Picture 4"/>
          <p:cNvPicPr>
            <a:picLocks noChangeAspect="1" noChangeArrowheads="1"/>
          </p:cNvPicPr>
          <p:nvPr/>
        </p:nvPicPr>
        <p:blipFill>
          <a:blip r:embed="rId6"/>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fontScale="90000"/>
          </a:bodyPr>
          <a:lstStyle/>
          <a:p>
            <a:r>
              <a:rPr lang="en-IN" b="1" dirty="0"/>
              <a:t>Types of Shift Registers</a:t>
            </a:r>
          </a:p>
        </p:txBody>
      </p:sp>
      <p:pic>
        <p:nvPicPr>
          <p:cNvPr id="2050" name="Picture 2"/>
          <p:cNvPicPr>
            <a:picLocks noGrp="1" noChangeAspect="1" noChangeArrowheads="1"/>
          </p:cNvPicPr>
          <p:nvPr>
            <p:ph idx="1"/>
          </p:nvPr>
        </p:nvPicPr>
        <p:blipFill>
          <a:blip r:embed="rId2"/>
          <a:srcRect/>
          <a:stretch>
            <a:fillRect/>
          </a:stretch>
        </p:blipFill>
        <p:spPr bwMode="auto">
          <a:xfrm>
            <a:off x="1285852" y="1643050"/>
            <a:ext cx="6072230" cy="2428892"/>
          </a:xfrm>
          <a:prstGeom prst="rect">
            <a:avLst/>
          </a:prstGeom>
          <a:noFill/>
          <a:ln w="9525">
            <a:noFill/>
            <a:miter lim="800000"/>
            <a:headEnd/>
            <a:tailEnd/>
          </a:ln>
          <a:effectLst/>
        </p:spPr>
      </p:pic>
      <p:pic>
        <p:nvPicPr>
          <p:cNvPr id="4" name="Picture 4"/>
          <p:cNvPicPr>
            <a:picLocks noChangeAspect="1" noChangeArrowheads="1"/>
          </p:cNvPicPr>
          <p:nvPr/>
        </p:nvPicPr>
        <p:blipFill>
          <a:blip r:embed="rId3"/>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2214546" y="214290"/>
            <a:ext cx="5429288" cy="349859"/>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357158" y="642918"/>
            <a:ext cx="7929618" cy="857256"/>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0" y="1928802"/>
            <a:ext cx="5214942" cy="3000396"/>
          </a:xfrm>
          <a:prstGeom prst="rect">
            <a:avLst/>
          </a:prstGeom>
          <a:noFill/>
          <a:ln w="9525">
            <a:noFill/>
            <a:miter lim="800000"/>
            <a:headEnd/>
            <a:tailEnd/>
          </a:ln>
          <a:effectLst/>
        </p:spPr>
      </p:pic>
      <p:pic>
        <p:nvPicPr>
          <p:cNvPr id="3079" name="Picture 7"/>
          <p:cNvPicPr>
            <a:picLocks noChangeAspect="1" noChangeArrowheads="1"/>
          </p:cNvPicPr>
          <p:nvPr/>
        </p:nvPicPr>
        <p:blipFill>
          <a:blip r:embed="rId5"/>
          <a:srcRect/>
          <a:stretch>
            <a:fillRect/>
          </a:stretch>
        </p:blipFill>
        <p:spPr bwMode="auto">
          <a:xfrm>
            <a:off x="0" y="1571612"/>
            <a:ext cx="1785950" cy="342902"/>
          </a:xfrm>
          <a:prstGeom prst="rect">
            <a:avLst/>
          </a:prstGeom>
          <a:noFill/>
          <a:ln w="9525">
            <a:noFill/>
            <a:miter lim="800000"/>
            <a:headEnd/>
            <a:tailEnd/>
          </a:ln>
          <a:effectLst/>
        </p:spPr>
      </p:pic>
      <p:pic>
        <p:nvPicPr>
          <p:cNvPr id="3080" name="Picture 8"/>
          <p:cNvPicPr>
            <a:picLocks noChangeAspect="1" noChangeArrowheads="1"/>
          </p:cNvPicPr>
          <p:nvPr/>
        </p:nvPicPr>
        <p:blipFill>
          <a:blip r:embed="rId6"/>
          <a:srcRect/>
          <a:stretch>
            <a:fillRect/>
          </a:stretch>
        </p:blipFill>
        <p:spPr bwMode="auto">
          <a:xfrm>
            <a:off x="5072066" y="1285860"/>
            <a:ext cx="4071934" cy="4357694"/>
          </a:xfrm>
          <a:prstGeom prst="rect">
            <a:avLst/>
          </a:prstGeom>
          <a:noFill/>
          <a:ln w="9525">
            <a:noFill/>
            <a:miter lim="800000"/>
            <a:headEnd/>
            <a:tailEnd/>
          </a:ln>
          <a:effectLst/>
        </p:spPr>
      </p:pic>
      <p:pic>
        <p:nvPicPr>
          <p:cNvPr id="3081" name="Picture 9"/>
          <p:cNvPicPr>
            <a:picLocks noChangeAspect="1" noChangeArrowheads="1"/>
          </p:cNvPicPr>
          <p:nvPr/>
        </p:nvPicPr>
        <p:blipFill>
          <a:blip r:embed="rId7"/>
          <a:srcRect/>
          <a:stretch>
            <a:fillRect/>
          </a:stretch>
        </p:blipFill>
        <p:spPr bwMode="auto">
          <a:xfrm>
            <a:off x="5357818" y="1214422"/>
            <a:ext cx="1571636" cy="476253"/>
          </a:xfrm>
          <a:prstGeom prst="rect">
            <a:avLst/>
          </a:prstGeom>
          <a:noFill/>
          <a:ln w="9525">
            <a:noFill/>
            <a:miter lim="800000"/>
            <a:headEnd/>
            <a:tailEnd/>
          </a:ln>
          <a:effectLst/>
        </p:spPr>
      </p:pic>
      <p:pic>
        <p:nvPicPr>
          <p:cNvPr id="3083" name="Picture 11"/>
          <p:cNvPicPr>
            <a:picLocks noChangeAspect="1" noChangeArrowheads="1"/>
          </p:cNvPicPr>
          <p:nvPr/>
        </p:nvPicPr>
        <p:blipFill>
          <a:blip r:embed="rId8"/>
          <a:srcRect/>
          <a:stretch>
            <a:fillRect/>
          </a:stretch>
        </p:blipFill>
        <p:spPr bwMode="auto">
          <a:xfrm>
            <a:off x="3000364" y="4972050"/>
            <a:ext cx="2071690" cy="1885950"/>
          </a:xfrm>
          <a:prstGeom prst="rect">
            <a:avLst/>
          </a:prstGeom>
          <a:noFill/>
          <a:ln w="9525">
            <a:noFill/>
            <a:miter lim="800000"/>
            <a:headEnd/>
            <a:tailEnd/>
          </a:ln>
          <a:effectLst/>
        </p:spPr>
      </p:pic>
      <p:pic>
        <p:nvPicPr>
          <p:cNvPr id="9" name="Picture 4"/>
          <p:cNvPicPr>
            <a:picLocks noChangeAspect="1" noChangeArrowheads="1"/>
          </p:cNvPicPr>
          <p:nvPr/>
        </p:nvPicPr>
        <p:blipFill>
          <a:blip r:embed="rId9" cstate="print"/>
          <a:srcRect/>
          <a:stretch>
            <a:fillRect/>
          </a:stretch>
        </p:blipFill>
        <p:spPr bwMode="auto">
          <a:xfrm>
            <a:off x="0" y="0"/>
            <a:ext cx="721319" cy="78579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box(in)">
                                      <p:cBhvr>
                                        <p:cTn id="7" dur="50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080"/>
                                        </p:tgtEl>
                                        <p:attrNameLst>
                                          <p:attrName>style.visibility</p:attrName>
                                        </p:attrNameLst>
                                      </p:cBhvr>
                                      <p:to>
                                        <p:strVal val="visible"/>
                                      </p:to>
                                    </p:set>
                                    <p:animEffect transition="in" filter="box(in)">
                                      <p:cBhvr>
                                        <p:cTn id="12" dur="500"/>
                                        <p:tgtEl>
                                          <p:spTgt spid="308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083"/>
                                        </p:tgtEl>
                                        <p:attrNameLst>
                                          <p:attrName>style.visibility</p:attrName>
                                        </p:attrNameLst>
                                      </p:cBhvr>
                                      <p:to>
                                        <p:strVal val="visible"/>
                                      </p:to>
                                    </p:set>
                                    <p:animEffect transition="in" filter="box(in)">
                                      <p:cBhvr>
                                        <p:cTn id="17" dur="500"/>
                                        <p:tgtEl>
                                          <p:spTgt spid="3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3214678" y="214290"/>
            <a:ext cx="4772025" cy="304800"/>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a:srcRect/>
          <a:stretch>
            <a:fillRect/>
          </a:stretch>
        </p:blipFill>
        <p:spPr bwMode="auto">
          <a:xfrm>
            <a:off x="500034" y="571480"/>
            <a:ext cx="8001000" cy="1457325"/>
          </a:xfrm>
          <a:prstGeom prst="rect">
            <a:avLst/>
          </a:prstGeom>
          <a:noFill/>
          <a:ln w="9525">
            <a:noFill/>
            <a:miter lim="800000"/>
            <a:headEnd/>
            <a:tailEnd/>
          </a:ln>
          <a:effectLst/>
        </p:spPr>
      </p:pic>
      <p:pic>
        <p:nvPicPr>
          <p:cNvPr id="4101" name="Picture 5"/>
          <p:cNvPicPr>
            <a:picLocks noChangeAspect="1" noChangeArrowheads="1"/>
          </p:cNvPicPr>
          <p:nvPr/>
        </p:nvPicPr>
        <p:blipFill>
          <a:blip r:embed="rId4"/>
          <a:srcRect/>
          <a:stretch>
            <a:fillRect/>
          </a:stretch>
        </p:blipFill>
        <p:spPr bwMode="auto">
          <a:xfrm>
            <a:off x="1142976" y="2214555"/>
            <a:ext cx="6734175" cy="2000264"/>
          </a:xfrm>
          <a:prstGeom prst="rect">
            <a:avLst/>
          </a:prstGeom>
          <a:noFill/>
          <a:ln w="9525">
            <a:noFill/>
            <a:miter lim="800000"/>
            <a:headEnd/>
            <a:tailEnd/>
          </a:ln>
          <a:effectLst/>
        </p:spPr>
      </p:pic>
      <p:pic>
        <p:nvPicPr>
          <p:cNvPr id="4102" name="Picture 6"/>
          <p:cNvPicPr>
            <a:picLocks noChangeAspect="1" noChangeArrowheads="1"/>
          </p:cNvPicPr>
          <p:nvPr/>
        </p:nvPicPr>
        <p:blipFill>
          <a:blip r:embed="rId5"/>
          <a:srcRect/>
          <a:stretch>
            <a:fillRect/>
          </a:stretch>
        </p:blipFill>
        <p:spPr bwMode="auto">
          <a:xfrm>
            <a:off x="3214678" y="4286256"/>
            <a:ext cx="5648325" cy="2357454"/>
          </a:xfrm>
          <a:prstGeom prst="rect">
            <a:avLst/>
          </a:prstGeom>
          <a:noFill/>
          <a:ln w="9525">
            <a:noFill/>
            <a:miter lim="800000"/>
            <a:headEnd/>
            <a:tailEnd/>
          </a:ln>
          <a:effectLst/>
        </p:spPr>
      </p:pic>
      <p:pic>
        <p:nvPicPr>
          <p:cNvPr id="4104" name="Picture 8"/>
          <p:cNvPicPr>
            <a:picLocks noChangeAspect="1" noChangeArrowheads="1"/>
          </p:cNvPicPr>
          <p:nvPr/>
        </p:nvPicPr>
        <p:blipFill>
          <a:blip r:embed="rId6"/>
          <a:srcRect/>
          <a:stretch>
            <a:fillRect/>
          </a:stretch>
        </p:blipFill>
        <p:spPr bwMode="auto">
          <a:xfrm>
            <a:off x="428596" y="5000636"/>
            <a:ext cx="2647950" cy="1500198"/>
          </a:xfrm>
          <a:prstGeom prst="rect">
            <a:avLst/>
          </a:prstGeom>
          <a:noFill/>
          <a:ln w="9525">
            <a:noFill/>
            <a:miter lim="800000"/>
            <a:headEnd/>
            <a:tailEnd/>
          </a:ln>
          <a:effectLst/>
        </p:spPr>
      </p:pic>
      <p:pic>
        <p:nvPicPr>
          <p:cNvPr id="4105" name="Picture 9"/>
          <p:cNvPicPr>
            <a:picLocks noChangeAspect="1" noChangeArrowheads="1"/>
          </p:cNvPicPr>
          <p:nvPr/>
        </p:nvPicPr>
        <p:blipFill>
          <a:blip r:embed="rId7"/>
          <a:srcRect/>
          <a:stretch>
            <a:fillRect/>
          </a:stretch>
        </p:blipFill>
        <p:spPr bwMode="auto">
          <a:xfrm>
            <a:off x="714348" y="4643446"/>
            <a:ext cx="2357454" cy="286717"/>
          </a:xfrm>
          <a:prstGeom prst="rect">
            <a:avLst/>
          </a:prstGeom>
          <a:noFill/>
          <a:ln w="9525">
            <a:noFill/>
            <a:miter lim="800000"/>
            <a:headEnd/>
            <a:tailEnd/>
          </a:ln>
          <a:effectLst/>
        </p:spPr>
      </p:pic>
      <p:pic>
        <p:nvPicPr>
          <p:cNvPr id="8" name="Picture 4"/>
          <p:cNvPicPr>
            <a:picLocks noChangeAspect="1" noChangeArrowheads="1"/>
          </p:cNvPicPr>
          <p:nvPr/>
        </p:nvPicPr>
        <p:blipFill>
          <a:blip r:embed="rId8"/>
          <a:srcRect/>
          <a:stretch>
            <a:fillRect/>
          </a:stretch>
        </p:blipFill>
        <p:spPr bwMode="auto">
          <a:xfrm>
            <a:off x="0" y="0"/>
            <a:ext cx="852488" cy="9286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animEffect transition="in" filter="box(in)">
                                      <p:cBhvr>
                                        <p:cTn id="7" dur="500"/>
                                        <p:tgtEl>
                                          <p:spTgt spid="410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102"/>
                                        </p:tgtEl>
                                        <p:attrNameLst>
                                          <p:attrName>style.visibility</p:attrName>
                                        </p:attrNameLst>
                                      </p:cBhvr>
                                      <p:to>
                                        <p:strVal val="visible"/>
                                      </p:to>
                                    </p:set>
                                    <p:animEffect transition="in" filter="box(in)">
                                      <p:cBhvr>
                                        <p:cTn id="12" dur="500"/>
                                        <p:tgtEl>
                                          <p:spTgt spid="410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104"/>
                                        </p:tgtEl>
                                        <p:attrNameLst>
                                          <p:attrName>style.visibility</p:attrName>
                                        </p:attrNameLst>
                                      </p:cBhvr>
                                      <p:to>
                                        <p:strVal val="visible"/>
                                      </p:to>
                                    </p:set>
                                    <p:animEffect transition="in" filter="box(in)">
                                      <p:cBhvr>
                                        <p:cTn id="17" dur="5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2428860" y="357166"/>
            <a:ext cx="4962525" cy="28575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285720" y="857232"/>
            <a:ext cx="7477125" cy="3990975"/>
          </a:xfrm>
          <a:prstGeom prst="rect">
            <a:avLst/>
          </a:prstGeom>
          <a:noFill/>
          <a:ln w="9525">
            <a:noFill/>
            <a:miter lim="800000"/>
            <a:headEnd/>
            <a:tailEnd/>
          </a:ln>
          <a:effectLst/>
        </p:spPr>
      </p:pic>
      <p:pic>
        <p:nvPicPr>
          <p:cNvPr id="4" name="Picture 4"/>
          <p:cNvPicPr>
            <a:picLocks noChangeAspect="1" noChangeArrowheads="1"/>
          </p:cNvPicPr>
          <p:nvPr/>
        </p:nvPicPr>
        <p:blipFill>
          <a:blip r:embed="rId4"/>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3" name="Picture 3"/>
          <p:cNvPicPr>
            <a:picLocks noChangeAspect="1" noChangeArrowheads="1"/>
          </p:cNvPicPr>
          <p:nvPr/>
        </p:nvPicPr>
        <p:blipFill>
          <a:blip r:embed="rId2"/>
          <a:srcRect/>
          <a:stretch>
            <a:fillRect/>
          </a:stretch>
        </p:blipFill>
        <p:spPr bwMode="auto">
          <a:xfrm>
            <a:off x="638175" y="1595438"/>
            <a:ext cx="7867650" cy="4262454"/>
          </a:xfrm>
          <a:prstGeom prst="rect">
            <a:avLst/>
          </a:prstGeom>
          <a:noFill/>
          <a:ln w="9525">
            <a:noFill/>
            <a:miter lim="800000"/>
            <a:headEnd/>
            <a:tailEnd/>
          </a:ln>
          <a:effectLst/>
        </p:spPr>
      </p:pic>
      <p:sp>
        <p:nvSpPr>
          <p:cNvPr id="4" name="TextBox 3"/>
          <p:cNvSpPr txBox="1"/>
          <p:nvPr/>
        </p:nvSpPr>
        <p:spPr>
          <a:xfrm>
            <a:off x="357158" y="609881"/>
            <a:ext cx="8643998" cy="461665"/>
          </a:xfrm>
          <a:prstGeom prst="rect">
            <a:avLst/>
          </a:prstGeom>
          <a:noFill/>
        </p:spPr>
        <p:txBody>
          <a:bodyPr wrap="square" rtlCol="0">
            <a:spAutoFit/>
          </a:bodyPr>
          <a:lstStyle/>
          <a:p>
            <a:r>
              <a:rPr lang="en-IN" sz="2400" b="1" dirty="0"/>
              <a:t>The Comparison Between Combinational and Sequential Circuits</a:t>
            </a:r>
          </a:p>
        </p:txBody>
      </p:sp>
      <p:pic>
        <p:nvPicPr>
          <p:cNvPr id="5" name="Picture 4"/>
          <p:cNvPicPr>
            <a:picLocks noChangeAspect="1" noChangeArrowheads="1"/>
          </p:cNvPicPr>
          <p:nvPr/>
        </p:nvPicPr>
        <p:blipFill>
          <a:blip r:embed="rId3" cstate="print"/>
          <a:srcRect/>
          <a:stretch>
            <a:fillRect/>
          </a:stretch>
        </p:blipFill>
        <p:spPr bwMode="auto">
          <a:xfrm>
            <a:off x="0" y="0"/>
            <a:ext cx="642910" cy="700377"/>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2786050" y="571480"/>
            <a:ext cx="4781550" cy="295275"/>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414338" y="1209675"/>
            <a:ext cx="8315325" cy="4438650"/>
          </a:xfrm>
          <a:prstGeom prst="rect">
            <a:avLst/>
          </a:prstGeom>
          <a:noFill/>
          <a:ln w="9525">
            <a:noFill/>
            <a:miter lim="800000"/>
            <a:headEnd/>
            <a:tailEnd/>
          </a:ln>
          <a:effectLst/>
        </p:spPr>
      </p:pic>
      <p:pic>
        <p:nvPicPr>
          <p:cNvPr id="4" name="Picture 4"/>
          <p:cNvPicPr>
            <a:picLocks noChangeAspect="1" noChangeArrowheads="1"/>
          </p:cNvPicPr>
          <p:nvPr/>
        </p:nvPicPr>
        <p:blipFill>
          <a:blip r:embed="rId4"/>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2786050" y="571480"/>
            <a:ext cx="4781550" cy="295275"/>
          </a:xfrm>
          <a:prstGeom prst="rect">
            <a:avLst/>
          </a:prstGeom>
          <a:noFill/>
          <a:ln w="9525">
            <a:noFill/>
            <a:miter lim="800000"/>
            <a:headEnd/>
            <a:tailEnd/>
          </a:ln>
          <a:effectLst/>
        </p:spPr>
      </p:pic>
      <p:pic>
        <p:nvPicPr>
          <p:cNvPr id="7170" name="Picture 2"/>
          <p:cNvPicPr>
            <a:picLocks noChangeAspect="1" noChangeArrowheads="1"/>
          </p:cNvPicPr>
          <p:nvPr/>
        </p:nvPicPr>
        <p:blipFill>
          <a:blip r:embed="rId3"/>
          <a:srcRect/>
          <a:stretch>
            <a:fillRect/>
          </a:stretch>
        </p:blipFill>
        <p:spPr bwMode="auto">
          <a:xfrm>
            <a:off x="7643834" y="571480"/>
            <a:ext cx="657225" cy="238125"/>
          </a:xfrm>
          <a:prstGeom prst="rect">
            <a:avLst/>
          </a:prstGeom>
          <a:noFill/>
          <a:ln w="9525">
            <a:noFill/>
            <a:miter lim="800000"/>
            <a:headEnd/>
            <a:tailEnd/>
          </a:ln>
          <a:effectLst/>
        </p:spPr>
      </p:pic>
      <p:pic>
        <p:nvPicPr>
          <p:cNvPr id="7171" name="Picture 3"/>
          <p:cNvPicPr>
            <a:picLocks noGrp="1" noChangeAspect="1" noChangeArrowheads="1"/>
          </p:cNvPicPr>
          <p:nvPr>
            <p:ph idx="1"/>
          </p:nvPr>
        </p:nvPicPr>
        <p:blipFill>
          <a:blip r:embed="rId4"/>
          <a:srcRect/>
          <a:stretch>
            <a:fillRect/>
          </a:stretch>
        </p:blipFill>
        <p:spPr bwMode="auto">
          <a:xfrm>
            <a:off x="571472" y="1142984"/>
            <a:ext cx="8229600" cy="3720484"/>
          </a:xfrm>
          <a:prstGeom prst="rect">
            <a:avLst/>
          </a:prstGeom>
          <a:noFill/>
          <a:ln w="9525">
            <a:noFill/>
            <a:miter lim="800000"/>
            <a:headEnd/>
            <a:tailEnd/>
          </a:ln>
          <a:effectLst/>
        </p:spPr>
      </p:pic>
      <p:pic>
        <p:nvPicPr>
          <p:cNvPr id="7172" name="Picture 4"/>
          <p:cNvPicPr>
            <a:picLocks noChangeAspect="1" noChangeArrowheads="1"/>
          </p:cNvPicPr>
          <p:nvPr/>
        </p:nvPicPr>
        <p:blipFill>
          <a:blip r:embed="rId5"/>
          <a:srcRect/>
          <a:stretch>
            <a:fillRect/>
          </a:stretch>
        </p:blipFill>
        <p:spPr bwMode="auto">
          <a:xfrm>
            <a:off x="571472" y="4957786"/>
            <a:ext cx="8039100" cy="1828800"/>
          </a:xfrm>
          <a:prstGeom prst="rect">
            <a:avLst/>
          </a:prstGeom>
          <a:noFill/>
          <a:ln w="9525">
            <a:noFill/>
            <a:miter lim="800000"/>
            <a:headEnd/>
            <a:tailEnd/>
          </a:ln>
          <a:effectLst/>
        </p:spPr>
      </p:pic>
      <p:pic>
        <p:nvPicPr>
          <p:cNvPr id="6" name="Picture 4"/>
          <p:cNvPicPr>
            <a:picLocks noChangeAspect="1" noChangeArrowheads="1"/>
          </p:cNvPicPr>
          <p:nvPr/>
        </p:nvPicPr>
        <p:blipFill>
          <a:blip r:embed="rId6"/>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3214678" y="571480"/>
            <a:ext cx="5357850" cy="523468"/>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385763" y="1671657"/>
            <a:ext cx="8372475" cy="4543425"/>
          </a:xfrm>
          <a:prstGeom prst="rect">
            <a:avLst/>
          </a:prstGeom>
          <a:noFill/>
          <a:ln w="9525">
            <a:noFill/>
            <a:miter lim="800000"/>
            <a:headEnd/>
            <a:tailEnd/>
          </a:ln>
          <a:effectLst/>
        </p:spPr>
      </p:pic>
      <p:pic>
        <p:nvPicPr>
          <p:cNvPr id="4" name="Picture 4"/>
          <p:cNvPicPr>
            <a:picLocks noChangeAspect="1" noChangeArrowheads="1"/>
          </p:cNvPicPr>
          <p:nvPr/>
        </p:nvPicPr>
        <p:blipFill>
          <a:blip r:embed="rId4"/>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1785918" y="642918"/>
            <a:ext cx="5357850" cy="523468"/>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a:stretch>
            <a:fillRect/>
          </a:stretch>
        </p:blipFill>
        <p:spPr bwMode="auto">
          <a:xfrm>
            <a:off x="7286644" y="714356"/>
            <a:ext cx="985844" cy="357190"/>
          </a:xfrm>
          <a:prstGeom prst="rect">
            <a:avLst/>
          </a:prstGeom>
          <a:noFill/>
          <a:ln w="9525">
            <a:noFill/>
            <a:miter lim="800000"/>
            <a:headEnd/>
            <a:tailEnd/>
          </a:ln>
          <a:effectLst/>
        </p:spPr>
      </p:pic>
      <p:pic>
        <p:nvPicPr>
          <p:cNvPr id="9218" name="Picture 2"/>
          <p:cNvPicPr>
            <a:picLocks noChangeAspect="1" noChangeArrowheads="1"/>
          </p:cNvPicPr>
          <p:nvPr/>
        </p:nvPicPr>
        <p:blipFill>
          <a:blip r:embed="rId4"/>
          <a:srcRect/>
          <a:stretch>
            <a:fillRect/>
          </a:stretch>
        </p:blipFill>
        <p:spPr bwMode="auto">
          <a:xfrm>
            <a:off x="500034" y="1219194"/>
            <a:ext cx="7991475" cy="1352550"/>
          </a:xfrm>
          <a:prstGeom prst="rect">
            <a:avLst/>
          </a:prstGeom>
          <a:noFill/>
          <a:ln w="9525">
            <a:noFill/>
            <a:miter lim="800000"/>
            <a:headEnd/>
            <a:tailEnd/>
          </a:ln>
          <a:effectLst/>
        </p:spPr>
      </p:pic>
      <p:pic>
        <p:nvPicPr>
          <p:cNvPr id="9219" name="Picture 3"/>
          <p:cNvPicPr>
            <a:picLocks noChangeAspect="1" noChangeArrowheads="1"/>
          </p:cNvPicPr>
          <p:nvPr/>
        </p:nvPicPr>
        <p:blipFill>
          <a:blip r:embed="rId5"/>
          <a:srcRect/>
          <a:stretch>
            <a:fillRect/>
          </a:stretch>
        </p:blipFill>
        <p:spPr bwMode="auto">
          <a:xfrm>
            <a:off x="571472" y="2643182"/>
            <a:ext cx="8040687" cy="1028700"/>
          </a:xfrm>
          <a:prstGeom prst="rect">
            <a:avLst/>
          </a:prstGeom>
          <a:noFill/>
          <a:ln w="9525">
            <a:noFill/>
            <a:miter lim="800000"/>
            <a:headEnd/>
            <a:tailEnd/>
          </a:ln>
          <a:effectLst/>
        </p:spPr>
      </p:pic>
      <p:pic>
        <p:nvPicPr>
          <p:cNvPr id="9220" name="Picture 4"/>
          <p:cNvPicPr>
            <a:picLocks noChangeAspect="1" noChangeArrowheads="1"/>
          </p:cNvPicPr>
          <p:nvPr/>
        </p:nvPicPr>
        <p:blipFill>
          <a:blip r:embed="rId6"/>
          <a:srcRect/>
          <a:stretch>
            <a:fillRect/>
          </a:stretch>
        </p:blipFill>
        <p:spPr bwMode="auto">
          <a:xfrm>
            <a:off x="500063" y="3805261"/>
            <a:ext cx="8143875" cy="2981325"/>
          </a:xfrm>
          <a:prstGeom prst="rect">
            <a:avLst/>
          </a:prstGeom>
          <a:noFill/>
          <a:ln w="9525">
            <a:noFill/>
            <a:miter lim="800000"/>
            <a:headEnd/>
            <a:tailEnd/>
          </a:ln>
          <a:effectLst/>
        </p:spPr>
      </p:pic>
      <p:pic>
        <p:nvPicPr>
          <p:cNvPr id="7" name="Picture 4"/>
          <p:cNvPicPr>
            <a:picLocks noChangeAspect="1" noChangeArrowheads="1"/>
          </p:cNvPicPr>
          <p:nvPr/>
        </p:nvPicPr>
        <p:blipFill>
          <a:blip r:embed="rId7"/>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439718"/>
          </a:xfrm>
        </p:spPr>
        <p:txBody>
          <a:bodyPr>
            <a:normAutofit fontScale="90000"/>
          </a:bodyPr>
          <a:lstStyle/>
          <a:p>
            <a:r>
              <a:rPr lang="en-IN" b="1" dirty="0"/>
              <a:t>Counters</a:t>
            </a:r>
          </a:p>
        </p:txBody>
      </p:sp>
      <p:pic>
        <p:nvPicPr>
          <p:cNvPr id="1028" name="Picture 4"/>
          <p:cNvPicPr>
            <a:picLocks noChangeAspect="1" noChangeArrowheads="1"/>
          </p:cNvPicPr>
          <p:nvPr/>
        </p:nvPicPr>
        <p:blipFill>
          <a:blip r:embed="rId2"/>
          <a:srcRect/>
          <a:stretch>
            <a:fillRect/>
          </a:stretch>
        </p:blipFill>
        <p:spPr bwMode="auto">
          <a:xfrm>
            <a:off x="1495425" y="4714884"/>
            <a:ext cx="6153150" cy="2143140"/>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285720" y="3333758"/>
            <a:ext cx="8572560" cy="1381126"/>
          </a:xfrm>
          <a:prstGeom prst="rect">
            <a:avLst/>
          </a:prstGeom>
          <a:noFill/>
          <a:ln w="9525">
            <a:solidFill>
              <a:schemeClr val="accent1"/>
            </a:solidFill>
            <a:miter lim="800000"/>
            <a:headEnd/>
            <a:tailEnd/>
          </a:ln>
          <a:effectLst/>
        </p:spPr>
      </p:pic>
      <p:pic>
        <p:nvPicPr>
          <p:cNvPr id="3" name="Picture 2"/>
          <p:cNvPicPr>
            <a:picLocks noChangeAspect="1" noChangeArrowheads="1"/>
          </p:cNvPicPr>
          <p:nvPr/>
        </p:nvPicPr>
        <p:blipFill>
          <a:blip r:embed="rId4"/>
          <a:srcRect/>
          <a:stretch>
            <a:fillRect/>
          </a:stretch>
        </p:blipFill>
        <p:spPr bwMode="auto">
          <a:xfrm>
            <a:off x="785786" y="485763"/>
            <a:ext cx="8358246" cy="1228725"/>
          </a:xfrm>
          <a:prstGeom prst="rect">
            <a:avLst/>
          </a:prstGeom>
          <a:noFill/>
          <a:ln w="9525">
            <a:solidFill>
              <a:schemeClr val="accent1"/>
            </a:solidFill>
            <a:miter lim="800000"/>
            <a:headEnd/>
            <a:tailEnd/>
          </a:ln>
          <a:effectLst/>
        </p:spPr>
      </p:pic>
      <p:pic>
        <p:nvPicPr>
          <p:cNvPr id="4" name="Picture 3"/>
          <p:cNvPicPr>
            <a:picLocks noChangeAspect="1" noChangeArrowheads="1"/>
          </p:cNvPicPr>
          <p:nvPr/>
        </p:nvPicPr>
        <p:blipFill>
          <a:blip r:embed="rId5"/>
          <a:srcRect/>
          <a:stretch>
            <a:fillRect/>
          </a:stretch>
        </p:blipFill>
        <p:spPr bwMode="auto">
          <a:xfrm>
            <a:off x="214282" y="1785926"/>
            <a:ext cx="8786873" cy="1514475"/>
          </a:xfrm>
          <a:prstGeom prst="rect">
            <a:avLst/>
          </a:prstGeom>
          <a:noFill/>
          <a:ln w="9525">
            <a:noFill/>
            <a:miter lim="800000"/>
            <a:headEnd/>
            <a:tailEnd/>
          </a:ln>
          <a:effectLst/>
        </p:spPr>
      </p:pic>
      <p:pic>
        <p:nvPicPr>
          <p:cNvPr id="7" name="Picture 4"/>
          <p:cNvPicPr>
            <a:picLocks noChangeAspect="1" noChangeArrowheads="1"/>
          </p:cNvPicPr>
          <p:nvPr/>
        </p:nvPicPr>
        <p:blipFill>
          <a:blip r:embed="rId6" cstate="print"/>
          <a:srcRect/>
          <a:stretch>
            <a:fillRect/>
          </a:stretch>
        </p:blipFill>
        <p:spPr bwMode="auto">
          <a:xfrm>
            <a:off x="0" y="0"/>
            <a:ext cx="714348" cy="778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box(in)">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box(in)">
                                      <p:cBhvr>
                                        <p:cTn id="12" dur="500"/>
                                        <p:tgtEl>
                                          <p:spTgt spid="102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ox(i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box(in)">
                                      <p:cBhvr>
                                        <p:cTn id="27" dur="500"/>
                                        <p:tgtEl>
                                          <p:spTgt spid="102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029"/>
                                        </p:tgtEl>
                                        <p:attrNameLst>
                                          <p:attrName>style.visibility</p:attrName>
                                        </p:attrNameLst>
                                      </p:cBhvr>
                                      <p:to>
                                        <p:strVal val="visible"/>
                                      </p:to>
                                    </p:set>
                                    <p:animEffect transition="in" filter="box(in)">
                                      <p:cBhvr>
                                        <p:cTn id="32"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39718"/>
          </a:xfrm>
        </p:spPr>
        <p:txBody>
          <a:bodyPr>
            <a:normAutofit fontScale="90000"/>
          </a:bodyPr>
          <a:lstStyle/>
          <a:p>
            <a:r>
              <a:rPr lang="en-IN" dirty="0"/>
              <a:t>Types of Counters</a:t>
            </a:r>
          </a:p>
        </p:txBody>
      </p:sp>
      <p:pic>
        <p:nvPicPr>
          <p:cNvPr id="2050" name="Picture 2"/>
          <p:cNvPicPr>
            <a:picLocks noChangeAspect="1" noChangeArrowheads="1"/>
          </p:cNvPicPr>
          <p:nvPr/>
        </p:nvPicPr>
        <p:blipFill>
          <a:blip r:embed="rId2"/>
          <a:srcRect/>
          <a:stretch>
            <a:fillRect/>
          </a:stretch>
        </p:blipFill>
        <p:spPr bwMode="auto">
          <a:xfrm>
            <a:off x="928662" y="857232"/>
            <a:ext cx="4714908" cy="860767"/>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642910" y="1857364"/>
            <a:ext cx="7786742" cy="1500198"/>
          </a:xfrm>
          <a:prstGeom prst="rect">
            <a:avLst/>
          </a:prstGeom>
          <a:noFill/>
          <a:ln w="9525">
            <a:solidFill>
              <a:schemeClr val="accent1"/>
            </a:solid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642910" y="3857628"/>
            <a:ext cx="7786742" cy="1143009"/>
          </a:xfrm>
          <a:prstGeom prst="rect">
            <a:avLst/>
          </a:prstGeom>
          <a:noFill/>
          <a:ln w="9525">
            <a:solidFill>
              <a:schemeClr val="accent1"/>
            </a:solidFill>
            <a:miter lim="800000"/>
            <a:headEnd/>
            <a:tailEnd/>
          </a:ln>
          <a:effectLst/>
        </p:spPr>
      </p:pic>
      <p:pic>
        <p:nvPicPr>
          <p:cNvPr id="6" name="Picture 4"/>
          <p:cNvPicPr>
            <a:picLocks noChangeAspect="1" noChangeArrowheads="1"/>
          </p:cNvPicPr>
          <p:nvPr/>
        </p:nvPicPr>
        <p:blipFill>
          <a:blip r:embed="rId5"/>
          <a:srcRect/>
          <a:stretch>
            <a:fillRect/>
          </a:stretch>
        </p:blipFill>
        <p:spPr bwMode="auto">
          <a:xfrm>
            <a:off x="0" y="0"/>
            <a:ext cx="852488" cy="9286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box(in)">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box(in)">
                                      <p:cBhvr>
                                        <p:cTn id="1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85728"/>
            <a:ext cx="8229600" cy="1143000"/>
          </a:xfrm>
        </p:spPr>
        <p:txBody>
          <a:bodyPr>
            <a:normAutofit/>
          </a:bodyPr>
          <a:lstStyle/>
          <a:p>
            <a:r>
              <a:rPr lang="en-IN" sz="3200" b="1" dirty="0"/>
              <a:t>Comparison Between Asynchronous  and  Synchronous Counters</a:t>
            </a:r>
          </a:p>
        </p:txBody>
      </p:sp>
      <p:pic>
        <p:nvPicPr>
          <p:cNvPr id="4098" name="Picture 2"/>
          <p:cNvPicPr>
            <a:picLocks noChangeAspect="1" noChangeArrowheads="1"/>
          </p:cNvPicPr>
          <p:nvPr/>
        </p:nvPicPr>
        <p:blipFill>
          <a:blip r:embed="rId2"/>
          <a:srcRect/>
          <a:stretch>
            <a:fillRect/>
          </a:stretch>
        </p:blipFill>
        <p:spPr bwMode="auto">
          <a:xfrm>
            <a:off x="357158" y="1571612"/>
            <a:ext cx="8501122" cy="5000641"/>
          </a:xfrm>
          <a:prstGeom prst="rect">
            <a:avLst/>
          </a:prstGeom>
          <a:noFill/>
          <a:ln w="9525">
            <a:noFill/>
            <a:miter lim="800000"/>
            <a:headEnd/>
            <a:tailEnd/>
          </a:ln>
          <a:effectLst/>
        </p:spPr>
      </p:pic>
      <p:pic>
        <p:nvPicPr>
          <p:cNvPr id="4" name="Picture 4"/>
          <p:cNvPicPr>
            <a:picLocks noChangeAspect="1" noChangeArrowheads="1"/>
          </p:cNvPicPr>
          <p:nvPr/>
        </p:nvPicPr>
        <p:blipFill>
          <a:blip r:embed="rId3"/>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3214678" y="142852"/>
            <a:ext cx="5214974" cy="493308"/>
          </a:xfrm>
          <a:prstGeom prst="rect">
            <a:avLst/>
          </a:prstGeom>
          <a:noFill/>
          <a:ln w="9525">
            <a:noFill/>
            <a:miter lim="800000"/>
            <a:headEnd/>
            <a:tailEnd/>
          </a:ln>
          <a:effectLst/>
        </p:spPr>
      </p:pic>
      <p:pic>
        <p:nvPicPr>
          <p:cNvPr id="3075" name="Picture 3"/>
          <p:cNvPicPr>
            <a:picLocks noGrp="1" noChangeAspect="1" noChangeArrowheads="1"/>
          </p:cNvPicPr>
          <p:nvPr>
            <p:ph idx="1"/>
          </p:nvPr>
        </p:nvPicPr>
        <p:blipFill>
          <a:blip r:embed="rId3"/>
          <a:srcRect/>
          <a:stretch>
            <a:fillRect/>
          </a:stretch>
        </p:blipFill>
        <p:spPr bwMode="auto">
          <a:xfrm>
            <a:off x="2902661" y="571480"/>
            <a:ext cx="2312281" cy="419101"/>
          </a:xfrm>
          <a:prstGeom prst="rect">
            <a:avLst/>
          </a:prstGeom>
          <a:noFill/>
          <a:ln w="9525">
            <a:noFill/>
            <a:miter lim="800000"/>
            <a:headEnd/>
            <a:tailEnd/>
          </a:ln>
          <a:effectLst/>
        </p:spPr>
      </p:pic>
      <p:pic>
        <p:nvPicPr>
          <p:cNvPr id="3077" name="Picture 5"/>
          <p:cNvPicPr>
            <a:picLocks noChangeAspect="1" noChangeArrowheads="1"/>
          </p:cNvPicPr>
          <p:nvPr/>
        </p:nvPicPr>
        <p:blipFill>
          <a:blip r:embed="rId4"/>
          <a:srcRect/>
          <a:stretch>
            <a:fillRect/>
          </a:stretch>
        </p:blipFill>
        <p:spPr bwMode="auto">
          <a:xfrm>
            <a:off x="357158" y="1142984"/>
            <a:ext cx="8429684" cy="1856399"/>
          </a:xfrm>
          <a:prstGeom prst="rect">
            <a:avLst/>
          </a:prstGeom>
          <a:noFill/>
          <a:ln w="9525">
            <a:noFill/>
            <a:miter lim="800000"/>
            <a:headEnd/>
            <a:tailEnd/>
          </a:ln>
          <a:effectLst/>
        </p:spPr>
      </p:pic>
      <p:pic>
        <p:nvPicPr>
          <p:cNvPr id="3079" name="Picture 7"/>
          <p:cNvPicPr>
            <a:picLocks noChangeAspect="1" noChangeArrowheads="1"/>
          </p:cNvPicPr>
          <p:nvPr/>
        </p:nvPicPr>
        <p:blipFill>
          <a:blip r:embed="rId5"/>
          <a:srcRect/>
          <a:stretch>
            <a:fillRect/>
          </a:stretch>
        </p:blipFill>
        <p:spPr bwMode="auto">
          <a:xfrm>
            <a:off x="0" y="3500438"/>
            <a:ext cx="4229100" cy="1724025"/>
          </a:xfrm>
          <a:prstGeom prst="rect">
            <a:avLst/>
          </a:prstGeom>
          <a:noFill/>
          <a:ln w="9525">
            <a:noFill/>
            <a:miter lim="800000"/>
            <a:headEnd/>
            <a:tailEnd/>
          </a:ln>
          <a:effectLst/>
        </p:spPr>
      </p:pic>
      <p:pic>
        <p:nvPicPr>
          <p:cNvPr id="3080" name="Picture 8"/>
          <p:cNvPicPr>
            <a:picLocks noChangeAspect="1" noChangeArrowheads="1"/>
          </p:cNvPicPr>
          <p:nvPr/>
        </p:nvPicPr>
        <p:blipFill>
          <a:blip r:embed="rId6"/>
          <a:srcRect/>
          <a:stretch>
            <a:fillRect/>
          </a:stretch>
        </p:blipFill>
        <p:spPr bwMode="auto">
          <a:xfrm>
            <a:off x="4429124" y="2928934"/>
            <a:ext cx="4543425" cy="2476500"/>
          </a:xfrm>
          <a:prstGeom prst="rect">
            <a:avLst/>
          </a:prstGeom>
          <a:noFill/>
          <a:ln w="9525">
            <a:noFill/>
            <a:miter lim="800000"/>
            <a:headEnd/>
            <a:tailEnd/>
          </a:ln>
          <a:effectLst/>
        </p:spPr>
      </p:pic>
      <p:pic>
        <p:nvPicPr>
          <p:cNvPr id="4098" name="Picture 2"/>
          <p:cNvPicPr>
            <a:picLocks noChangeAspect="1" noChangeArrowheads="1"/>
          </p:cNvPicPr>
          <p:nvPr/>
        </p:nvPicPr>
        <p:blipFill>
          <a:blip r:embed="rId7"/>
          <a:srcRect/>
          <a:stretch>
            <a:fillRect/>
          </a:stretch>
        </p:blipFill>
        <p:spPr bwMode="auto">
          <a:xfrm>
            <a:off x="1214414" y="642918"/>
            <a:ext cx="1608678" cy="285752"/>
          </a:xfrm>
          <a:prstGeom prst="rect">
            <a:avLst/>
          </a:prstGeom>
          <a:noFill/>
          <a:ln w="9525">
            <a:noFill/>
            <a:miter lim="800000"/>
            <a:headEnd/>
            <a:tailEnd/>
          </a:ln>
          <a:effectLst/>
        </p:spPr>
      </p:pic>
      <p:pic>
        <p:nvPicPr>
          <p:cNvPr id="8" name="Picture 4"/>
          <p:cNvPicPr>
            <a:picLocks noChangeAspect="1" noChangeArrowheads="1"/>
          </p:cNvPicPr>
          <p:nvPr/>
        </p:nvPicPr>
        <p:blipFill>
          <a:blip r:embed="rId8"/>
          <a:srcRect/>
          <a:stretch>
            <a:fillRect/>
          </a:stretch>
        </p:blipFill>
        <p:spPr bwMode="auto">
          <a:xfrm>
            <a:off x="0" y="0"/>
            <a:ext cx="852488" cy="9286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079"/>
                                        </p:tgtEl>
                                        <p:attrNameLst>
                                          <p:attrName>style.visibility</p:attrName>
                                        </p:attrNameLst>
                                      </p:cBhvr>
                                      <p:to>
                                        <p:strVal val="visible"/>
                                      </p:to>
                                    </p:set>
                                    <p:animEffect transition="in" filter="box(in)">
                                      <p:cBhvr>
                                        <p:cTn id="7" dur="500"/>
                                        <p:tgtEl>
                                          <p:spTgt spid="307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080"/>
                                        </p:tgtEl>
                                        <p:attrNameLst>
                                          <p:attrName>style.visibility</p:attrName>
                                        </p:attrNameLst>
                                      </p:cBhvr>
                                      <p:to>
                                        <p:strVal val="visible"/>
                                      </p:to>
                                    </p:set>
                                    <p:animEffect transition="in" filter="box(in)">
                                      <p:cBhvr>
                                        <p:cTn id="12"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a:srcRect/>
          <a:stretch>
            <a:fillRect/>
          </a:stretch>
        </p:blipFill>
        <p:spPr bwMode="auto">
          <a:xfrm>
            <a:off x="285720" y="3929066"/>
            <a:ext cx="8572560" cy="1133475"/>
          </a:xfrm>
          <a:prstGeom prst="rect">
            <a:avLst/>
          </a:prstGeom>
          <a:noFill/>
          <a:ln w="9525">
            <a:noFill/>
            <a:miter lim="800000"/>
            <a:headEnd/>
            <a:tailEnd/>
          </a:ln>
          <a:effectLst/>
        </p:spPr>
      </p:pic>
      <p:pic>
        <p:nvPicPr>
          <p:cNvPr id="5125" name="Picture 5"/>
          <p:cNvPicPr>
            <a:picLocks noChangeAspect="1" noChangeArrowheads="1"/>
          </p:cNvPicPr>
          <p:nvPr/>
        </p:nvPicPr>
        <p:blipFill>
          <a:blip r:embed="rId3"/>
          <a:srcRect/>
          <a:stretch>
            <a:fillRect/>
          </a:stretch>
        </p:blipFill>
        <p:spPr bwMode="auto">
          <a:xfrm>
            <a:off x="214282" y="5072074"/>
            <a:ext cx="8643998" cy="928694"/>
          </a:xfrm>
          <a:prstGeom prst="rect">
            <a:avLst/>
          </a:prstGeom>
          <a:noFill/>
          <a:ln w="9525">
            <a:noFill/>
            <a:miter lim="800000"/>
            <a:headEnd/>
            <a:tailEnd/>
          </a:ln>
          <a:effectLst/>
        </p:spPr>
      </p:pic>
      <p:pic>
        <p:nvPicPr>
          <p:cNvPr id="5126" name="Picture 6"/>
          <p:cNvPicPr>
            <a:picLocks noChangeAspect="1" noChangeArrowheads="1"/>
          </p:cNvPicPr>
          <p:nvPr/>
        </p:nvPicPr>
        <p:blipFill>
          <a:blip r:embed="rId4"/>
          <a:srcRect/>
          <a:stretch>
            <a:fillRect/>
          </a:stretch>
        </p:blipFill>
        <p:spPr bwMode="auto">
          <a:xfrm>
            <a:off x="357158" y="6000769"/>
            <a:ext cx="8501122" cy="857232"/>
          </a:xfrm>
          <a:prstGeom prst="rect">
            <a:avLst/>
          </a:prstGeom>
          <a:noFill/>
          <a:ln w="9525">
            <a:noFill/>
            <a:miter lim="800000"/>
            <a:headEnd/>
            <a:tailEnd/>
          </a:ln>
          <a:effectLst/>
        </p:spPr>
      </p:pic>
      <p:pic>
        <p:nvPicPr>
          <p:cNvPr id="6" name="Picture 2"/>
          <p:cNvPicPr>
            <a:picLocks noChangeAspect="1" noChangeArrowheads="1"/>
          </p:cNvPicPr>
          <p:nvPr/>
        </p:nvPicPr>
        <p:blipFill>
          <a:blip r:embed="rId5"/>
          <a:srcRect/>
          <a:stretch>
            <a:fillRect/>
          </a:stretch>
        </p:blipFill>
        <p:spPr bwMode="auto">
          <a:xfrm>
            <a:off x="1500166" y="0"/>
            <a:ext cx="5214974" cy="493308"/>
          </a:xfrm>
          <a:prstGeom prst="rect">
            <a:avLst/>
          </a:prstGeom>
          <a:noFill/>
          <a:ln w="9525">
            <a:noFill/>
            <a:miter lim="800000"/>
            <a:headEnd/>
            <a:tailEnd/>
          </a:ln>
          <a:effectLst/>
        </p:spPr>
      </p:pic>
      <p:sp>
        <p:nvSpPr>
          <p:cNvPr id="7" name="TextBox 6"/>
          <p:cNvSpPr txBox="1"/>
          <p:nvPr/>
        </p:nvSpPr>
        <p:spPr>
          <a:xfrm>
            <a:off x="6929454" y="-23178"/>
            <a:ext cx="1071570" cy="523220"/>
          </a:xfrm>
          <a:prstGeom prst="rect">
            <a:avLst/>
          </a:prstGeom>
          <a:noFill/>
        </p:spPr>
        <p:txBody>
          <a:bodyPr wrap="square" rtlCol="0">
            <a:spAutoFit/>
          </a:bodyPr>
          <a:lstStyle/>
          <a:p>
            <a:r>
              <a:rPr lang="en-IN" sz="2800" b="1" dirty="0"/>
              <a:t>Cont..</a:t>
            </a:r>
          </a:p>
        </p:txBody>
      </p:sp>
      <p:pic>
        <p:nvPicPr>
          <p:cNvPr id="1026" name="Picture 2"/>
          <p:cNvPicPr>
            <a:picLocks noChangeAspect="1" noChangeArrowheads="1"/>
          </p:cNvPicPr>
          <p:nvPr/>
        </p:nvPicPr>
        <p:blipFill>
          <a:blip r:embed="rId6"/>
          <a:srcRect/>
          <a:stretch>
            <a:fillRect/>
          </a:stretch>
        </p:blipFill>
        <p:spPr bwMode="auto">
          <a:xfrm>
            <a:off x="500034" y="500042"/>
            <a:ext cx="8715436" cy="3429024"/>
          </a:xfrm>
          <a:prstGeom prst="rect">
            <a:avLst/>
          </a:prstGeom>
          <a:noFill/>
          <a:ln w="9525">
            <a:noFill/>
            <a:miter lim="800000"/>
            <a:headEnd/>
            <a:tailEnd/>
          </a:ln>
          <a:effectLst/>
        </p:spPr>
      </p:pic>
      <p:pic>
        <p:nvPicPr>
          <p:cNvPr id="8" name="Picture 4"/>
          <p:cNvPicPr>
            <a:picLocks noChangeAspect="1" noChangeArrowheads="1"/>
          </p:cNvPicPr>
          <p:nvPr/>
        </p:nvPicPr>
        <p:blipFill>
          <a:blip r:embed="rId7" cstate="print"/>
          <a:srcRect/>
          <a:stretch>
            <a:fillRect/>
          </a:stretch>
        </p:blipFill>
        <p:spPr bwMode="auto">
          <a:xfrm>
            <a:off x="-71470" y="-71462"/>
            <a:ext cx="655764" cy="71438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2571736" y="214290"/>
            <a:ext cx="5214974" cy="493308"/>
          </a:xfrm>
          <a:prstGeom prst="rect">
            <a:avLst/>
          </a:prstGeom>
          <a:noFill/>
          <a:ln w="9525">
            <a:noFill/>
            <a:miter lim="800000"/>
            <a:headEnd/>
            <a:tailEnd/>
          </a:ln>
          <a:effectLst/>
        </p:spPr>
      </p:pic>
      <p:sp>
        <p:nvSpPr>
          <p:cNvPr id="7" name="TextBox 6"/>
          <p:cNvSpPr txBox="1"/>
          <p:nvPr/>
        </p:nvSpPr>
        <p:spPr>
          <a:xfrm>
            <a:off x="7786710" y="285728"/>
            <a:ext cx="1071570" cy="400110"/>
          </a:xfrm>
          <a:prstGeom prst="rect">
            <a:avLst/>
          </a:prstGeom>
          <a:noFill/>
        </p:spPr>
        <p:txBody>
          <a:bodyPr wrap="square" rtlCol="0">
            <a:spAutoFit/>
          </a:bodyPr>
          <a:lstStyle/>
          <a:p>
            <a:r>
              <a:rPr lang="en-IN" sz="2000" b="1" dirty="0"/>
              <a:t>Cont..</a:t>
            </a:r>
          </a:p>
        </p:txBody>
      </p:sp>
      <p:pic>
        <p:nvPicPr>
          <p:cNvPr id="2050" name="Picture 2"/>
          <p:cNvPicPr>
            <a:picLocks noChangeAspect="1" noChangeArrowheads="1"/>
          </p:cNvPicPr>
          <p:nvPr/>
        </p:nvPicPr>
        <p:blipFill>
          <a:blip r:embed="rId3"/>
          <a:srcRect/>
          <a:stretch>
            <a:fillRect/>
          </a:stretch>
        </p:blipFill>
        <p:spPr bwMode="auto">
          <a:xfrm>
            <a:off x="2071670" y="714356"/>
            <a:ext cx="2351501" cy="357190"/>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1214414" y="1214422"/>
            <a:ext cx="5162550" cy="1838325"/>
          </a:xfrm>
          <a:prstGeom prst="rect">
            <a:avLst/>
          </a:prstGeom>
          <a:noFill/>
          <a:ln w="9525">
            <a:noFill/>
            <a:miter lim="800000"/>
            <a:headEnd/>
            <a:tailEnd/>
          </a:ln>
          <a:effectLst/>
        </p:spPr>
      </p:pic>
      <p:pic>
        <p:nvPicPr>
          <p:cNvPr id="2052" name="Picture 4"/>
          <p:cNvPicPr>
            <a:picLocks noChangeAspect="1" noChangeArrowheads="1"/>
          </p:cNvPicPr>
          <p:nvPr/>
        </p:nvPicPr>
        <p:blipFill>
          <a:blip r:embed="rId5"/>
          <a:srcRect/>
          <a:stretch>
            <a:fillRect/>
          </a:stretch>
        </p:blipFill>
        <p:spPr bwMode="auto">
          <a:xfrm>
            <a:off x="571522" y="3314717"/>
            <a:ext cx="7143750" cy="2757489"/>
          </a:xfrm>
          <a:prstGeom prst="rect">
            <a:avLst/>
          </a:prstGeom>
          <a:noFill/>
          <a:ln w="9525">
            <a:noFill/>
            <a:miter lim="800000"/>
            <a:headEnd/>
            <a:tailEnd/>
          </a:ln>
          <a:effectLst/>
        </p:spPr>
      </p:pic>
      <p:pic>
        <p:nvPicPr>
          <p:cNvPr id="2053" name="Picture 5"/>
          <p:cNvPicPr>
            <a:picLocks noChangeAspect="1" noChangeArrowheads="1"/>
          </p:cNvPicPr>
          <p:nvPr/>
        </p:nvPicPr>
        <p:blipFill>
          <a:blip r:embed="rId6"/>
          <a:srcRect/>
          <a:stretch>
            <a:fillRect/>
          </a:stretch>
        </p:blipFill>
        <p:spPr bwMode="auto">
          <a:xfrm>
            <a:off x="71406" y="714356"/>
            <a:ext cx="2010847" cy="357190"/>
          </a:xfrm>
          <a:prstGeom prst="rect">
            <a:avLst/>
          </a:prstGeom>
          <a:noFill/>
          <a:ln w="9525">
            <a:noFill/>
            <a:miter lim="800000"/>
            <a:headEnd/>
            <a:tailEnd/>
          </a:ln>
          <a:effectLst/>
        </p:spPr>
      </p:pic>
      <p:pic>
        <p:nvPicPr>
          <p:cNvPr id="8" name="Picture 4"/>
          <p:cNvPicPr>
            <a:picLocks noChangeAspect="1" noChangeArrowheads="1"/>
          </p:cNvPicPr>
          <p:nvPr/>
        </p:nvPicPr>
        <p:blipFill>
          <a:blip r:embed="rId7" cstate="print"/>
          <a:srcRect/>
          <a:stretch>
            <a:fillRect/>
          </a:stretch>
        </p:blipFill>
        <p:spPr bwMode="auto">
          <a:xfrm>
            <a:off x="0" y="0"/>
            <a:ext cx="642910" cy="700377"/>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p:cNvPicPr>
            <a:picLocks noChangeAspect="1" noChangeArrowheads="1"/>
          </p:cNvPicPr>
          <p:nvPr/>
        </p:nvPicPr>
        <p:blipFill>
          <a:blip r:embed="rId2"/>
          <a:srcRect/>
          <a:stretch>
            <a:fillRect/>
          </a:stretch>
        </p:blipFill>
        <p:spPr bwMode="auto">
          <a:xfrm>
            <a:off x="757238" y="1428736"/>
            <a:ext cx="7629525" cy="3281377"/>
          </a:xfrm>
          <a:prstGeom prst="rect">
            <a:avLst/>
          </a:prstGeom>
          <a:noFill/>
          <a:ln w="9525">
            <a:noFill/>
            <a:miter lim="800000"/>
            <a:headEnd/>
            <a:tailEnd/>
          </a:ln>
          <a:effectLst/>
        </p:spPr>
      </p:pic>
      <p:sp>
        <p:nvSpPr>
          <p:cNvPr id="4" name="TextBox 3"/>
          <p:cNvSpPr txBox="1"/>
          <p:nvPr/>
        </p:nvSpPr>
        <p:spPr>
          <a:xfrm>
            <a:off x="1714480" y="642918"/>
            <a:ext cx="5429288" cy="584775"/>
          </a:xfrm>
          <a:prstGeom prst="rect">
            <a:avLst/>
          </a:prstGeom>
          <a:noFill/>
        </p:spPr>
        <p:txBody>
          <a:bodyPr wrap="square" rtlCol="0">
            <a:spAutoFit/>
          </a:bodyPr>
          <a:lstStyle/>
          <a:p>
            <a:r>
              <a:rPr lang="en-IN" sz="3200" b="1" dirty="0"/>
              <a:t>Classification of Logic Circuits</a:t>
            </a:r>
          </a:p>
        </p:txBody>
      </p:sp>
      <p:pic>
        <p:nvPicPr>
          <p:cNvPr id="5" name="Picture 4"/>
          <p:cNvPicPr>
            <a:picLocks noChangeAspect="1" noChangeArrowheads="1"/>
          </p:cNvPicPr>
          <p:nvPr/>
        </p:nvPicPr>
        <p:blipFill>
          <a:blip r:embed="rId3"/>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642910" y="714356"/>
            <a:ext cx="3429000" cy="295275"/>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a:stretch>
            <a:fillRect/>
          </a:stretch>
        </p:blipFill>
        <p:spPr bwMode="auto">
          <a:xfrm>
            <a:off x="1500166" y="0"/>
            <a:ext cx="5214974" cy="493308"/>
          </a:xfrm>
          <a:prstGeom prst="rect">
            <a:avLst/>
          </a:prstGeom>
          <a:noFill/>
          <a:ln w="9525">
            <a:noFill/>
            <a:miter lim="800000"/>
            <a:headEnd/>
            <a:tailEnd/>
          </a:ln>
          <a:effectLst/>
        </p:spPr>
      </p:pic>
      <p:sp>
        <p:nvSpPr>
          <p:cNvPr id="6" name="TextBox 5"/>
          <p:cNvSpPr txBox="1"/>
          <p:nvPr/>
        </p:nvSpPr>
        <p:spPr>
          <a:xfrm>
            <a:off x="6929454" y="-23178"/>
            <a:ext cx="1071570" cy="523220"/>
          </a:xfrm>
          <a:prstGeom prst="rect">
            <a:avLst/>
          </a:prstGeom>
          <a:noFill/>
        </p:spPr>
        <p:txBody>
          <a:bodyPr wrap="square" rtlCol="0">
            <a:spAutoFit/>
          </a:bodyPr>
          <a:lstStyle/>
          <a:p>
            <a:r>
              <a:rPr lang="en-IN" sz="2800" b="1" dirty="0"/>
              <a:t>Cont..</a:t>
            </a:r>
          </a:p>
        </p:txBody>
      </p:sp>
      <p:pic>
        <p:nvPicPr>
          <p:cNvPr id="3075" name="Picture 3"/>
          <p:cNvPicPr>
            <a:picLocks noChangeAspect="1" noChangeArrowheads="1"/>
          </p:cNvPicPr>
          <p:nvPr/>
        </p:nvPicPr>
        <p:blipFill>
          <a:blip r:embed="rId4"/>
          <a:srcRect/>
          <a:stretch>
            <a:fillRect/>
          </a:stretch>
        </p:blipFill>
        <p:spPr bwMode="auto">
          <a:xfrm>
            <a:off x="285720" y="1142984"/>
            <a:ext cx="8134350" cy="590550"/>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714348" y="1785926"/>
            <a:ext cx="7500990" cy="2214578"/>
          </a:xfrm>
          <a:prstGeom prst="rect">
            <a:avLst/>
          </a:prstGeom>
          <a:noFill/>
          <a:ln w="9525">
            <a:noFill/>
            <a:miter lim="800000"/>
            <a:headEnd/>
            <a:tailEnd/>
          </a:ln>
          <a:effectLst/>
        </p:spPr>
      </p:pic>
      <p:pic>
        <p:nvPicPr>
          <p:cNvPr id="3078" name="Picture 6"/>
          <p:cNvPicPr>
            <a:picLocks noChangeAspect="1" noChangeArrowheads="1"/>
          </p:cNvPicPr>
          <p:nvPr/>
        </p:nvPicPr>
        <p:blipFill>
          <a:blip r:embed="rId6"/>
          <a:srcRect/>
          <a:stretch>
            <a:fillRect/>
          </a:stretch>
        </p:blipFill>
        <p:spPr bwMode="auto">
          <a:xfrm>
            <a:off x="452438" y="4000504"/>
            <a:ext cx="8237537" cy="1466850"/>
          </a:xfrm>
          <a:prstGeom prst="rect">
            <a:avLst/>
          </a:prstGeom>
          <a:noFill/>
          <a:ln w="9525">
            <a:noFill/>
            <a:miter lim="800000"/>
            <a:headEnd/>
            <a:tailEnd/>
          </a:ln>
          <a:effectLst/>
        </p:spPr>
      </p:pic>
      <p:pic>
        <p:nvPicPr>
          <p:cNvPr id="8" name="Picture 4"/>
          <p:cNvPicPr>
            <a:picLocks noChangeAspect="1" noChangeArrowheads="1"/>
          </p:cNvPicPr>
          <p:nvPr/>
        </p:nvPicPr>
        <p:blipFill>
          <a:blip r:embed="rId7" cstate="print"/>
          <a:srcRect/>
          <a:stretch>
            <a:fillRect/>
          </a:stretch>
        </p:blipFill>
        <p:spPr bwMode="auto">
          <a:xfrm>
            <a:off x="0" y="0"/>
            <a:ext cx="642910" cy="700377"/>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785810" y="714356"/>
            <a:ext cx="3429000" cy="295275"/>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a:stretch>
            <a:fillRect/>
          </a:stretch>
        </p:blipFill>
        <p:spPr bwMode="auto">
          <a:xfrm>
            <a:off x="1500166" y="0"/>
            <a:ext cx="5214974" cy="493308"/>
          </a:xfrm>
          <a:prstGeom prst="rect">
            <a:avLst/>
          </a:prstGeom>
          <a:noFill/>
          <a:ln w="9525">
            <a:noFill/>
            <a:miter lim="800000"/>
            <a:headEnd/>
            <a:tailEnd/>
          </a:ln>
          <a:effectLst/>
        </p:spPr>
      </p:pic>
      <p:sp>
        <p:nvSpPr>
          <p:cNvPr id="6" name="TextBox 5"/>
          <p:cNvSpPr txBox="1"/>
          <p:nvPr/>
        </p:nvSpPr>
        <p:spPr>
          <a:xfrm>
            <a:off x="6929454" y="-23178"/>
            <a:ext cx="1071570" cy="523220"/>
          </a:xfrm>
          <a:prstGeom prst="rect">
            <a:avLst/>
          </a:prstGeom>
          <a:noFill/>
        </p:spPr>
        <p:txBody>
          <a:bodyPr wrap="square" rtlCol="0">
            <a:spAutoFit/>
          </a:bodyPr>
          <a:lstStyle/>
          <a:p>
            <a:r>
              <a:rPr lang="en-IN" sz="2800" b="1" dirty="0"/>
              <a:t>Cont..</a:t>
            </a:r>
          </a:p>
        </p:txBody>
      </p:sp>
      <p:sp>
        <p:nvSpPr>
          <p:cNvPr id="8" name="TextBox 7"/>
          <p:cNvSpPr txBox="1"/>
          <p:nvPr/>
        </p:nvSpPr>
        <p:spPr>
          <a:xfrm>
            <a:off x="4071934" y="702214"/>
            <a:ext cx="857256" cy="369332"/>
          </a:xfrm>
          <a:prstGeom prst="rect">
            <a:avLst/>
          </a:prstGeom>
          <a:noFill/>
        </p:spPr>
        <p:txBody>
          <a:bodyPr wrap="square" rtlCol="0">
            <a:spAutoFit/>
          </a:bodyPr>
          <a:lstStyle/>
          <a:p>
            <a:r>
              <a:rPr lang="en-IN" b="1" dirty="0"/>
              <a:t>Cont..</a:t>
            </a:r>
          </a:p>
        </p:txBody>
      </p:sp>
      <p:pic>
        <p:nvPicPr>
          <p:cNvPr id="5123" name="Picture 3"/>
          <p:cNvPicPr>
            <a:picLocks noChangeAspect="1" noChangeArrowheads="1"/>
          </p:cNvPicPr>
          <p:nvPr/>
        </p:nvPicPr>
        <p:blipFill>
          <a:blip r:embed="rId4"/>
          <a:srcRect/>
          <a:stretch>
            <a:fillRect/>
          </a:stretch>
        </p:blipFill>
        <p:spPr bwMode="auto">
          <a:xfrm>
            <a:off x="642910" y="1285860"/>
            <a:ext cx="7572428" cy="5248275"/>
          </a:xfrm>
          <a:prstGeom prst="rect">
            <a:avLst/>
          </a:prstGeom>
          <a:noFill/>
          <a:ln w="9525">
            <a:noFill/>
            <a:miter lim="800000"/>
            <a:headEnd/>
            <a:tailEnd/>
          </a:ln>
          <a:effectLst/>
        </p:spPr>
      </p:pic>
      <p:pic>
        <p:nvPicPr>
          <p:cNvPr id="7" name="Picture 4"/>
          <p:cNvPicPr>
            <a:picLocks noChangeAspect="1" noChangeArrowheads="1"/>
          </p:cNvPicPr>
          <p:nvPr/>
        </p:nvPicPr>
        <p:blipFill>
          <a:blip r:embed="rId5" cstate="print"/>
          <a:srcRect/>
          <a:stretch>
            <a:fillRect/>
          </a:stretch>
        </p:blipFill>
        <p:spPr bwMode="auto">
          <a:xfrm>
            <a:off x="0" y="0"/>
            <a:ext cx="721319" cy="785794"/>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2571736" y="-24"/>
            <a:ext cx="4786346" cy="488403"/>
          </a:xfrm>
          <a:prstGeom prst="rect">
            <a:avLst/>
          </a:prstGeom>
          <a:noFill/>
          <a:ln w="9525">
            <a:noFill/>
            <a:miter lim="800000"/>
            <a:headEnd/>
            <a:tailEnd/>
          </a:ln>
          <a:effectLst/>
        </p:spPr>
      </p:pic>
      <p:pic>
        <p:nvPicPr>
          <p:cNvPr id="6149" name="Picture 5"/>
          <p:cNvPicPr>
            <a:picLocks noChangeAspect="1" noChangeArrowheads="1"/>
          </p:cNvPicPr>
          <p:nvPr/>
        </p:nvPicPr>
        <p:blipFill>
          <a:blip r:embed="rId3"/>
          <a:srcRect/>
          <a:stretch>
            <a:fillRect/>
          </a:stretch>
        </p:blipFill>
        <p:spPr bwMode="auto">
          <a:xfrm>
            <a:off x="214282" y="2143116"/>
            <a:ext cx="7286676" cy="2071702"/>
          </a:xfrm>
          <a:prstGeom prst="rect">
            <a:avLst/>
          </a:prstGeom>
          <a:noFill/>
          <a:ln w="9525">
            <a:noFill/>
            <a:miter lim="800000"/>
            <a:headEnd/>
            <a:tailEnd/>
          </a:ln>
          <a:effectLst/>
        </p:spPr>
      </p:pic>
      <p:pic>
        <p:nvPicPr>
          <p:cNvPr id="6150" name="Picture 6"/>
          <p:cNvPicPr>
            <a:picLocks noChangeAspect="1" noChangeArrowheads="1"/>
          </p:cNvPicPr>
          <p:nvPr/>
        </p:nvPicPr>
        <p:blipFill>
          <a:blip r:embed="rId4"/>
          <a:srcRect/>
          <a:stretch>
            <a:fillRect/>
          </a:stretch>
        </p:blipFill>
        <p:spPr bwMode="auto">
          <a:xfrm>
            <a:off x="214282" y="4257699"/>
            <a:ext cx="7715304" cy="2600325"/>
          </a:xfrm>
          <a:prstGeom prst="rect">
            <a:avLst/>
          </a:prstGeom>
          <a:noFill/>
          <a:ln w="9525">
            <a:noFill/>
            <a:miter lim="800000"/>
            <a:headEnd/>
            <a:tailEnd/>
          </a:ln>
          <a:effectLst/>
        </p:spPr>
      </p:pic>
      <p:pic>
        <p:nvPicPr>
          <p:cNvPr id="1026" name="Picture 2"/>
          <p:cNvPicPr>
            <a:picLocks noChangeAspect="1" noChangeArrowheads="1"/>
          </p:cNvPicPr>
          <p:nvPr/>
        </p:nvPicPr>
        <p:blipFill>
          <a:blip r:embed="rId5"/>
          <a:srcRect/>
          <a:stretch>
            <a:fillRect/>
          </a:stretch>
        </p:blipFill>
        <p:spPr bwMode="auto">
          <a:xfrm>
            <a:off x="382619" y="461954"/>
            <a:ext cx="8761413" cy="1752600"/>
          </a:xfrm>
          <a:prstGeom prst="rect">
            <a:avLst/>
          </a:prstGeom>
          <a:noFill/>
          <a:ln w="9525">
            <a:noFill/>
            <a:miter lim="800000"/>
            <a:headEnd/>
            <a:tailEnd/>
          </a:ln>
          <a:effectLst/>
        </p:spPr>
      </p:pic>
      <p:pic>
        <p:nvPicPr>
          <p:cNvPr id="6" name="Picture 4"/>
          <p:cNvPicPr>
            <a:picLocks noChangeAspect="1" noChangeArrowheads="1"/>
          </p:cNvPicPr>
          <p:nvPr/>
        </p:nvPicPr>
        <p:blipFill>
          <a:blip r:embed="rId6" cstate="print"/>
          <a:srcRect/>
          <a:stretch>
            <a:fillRect/>
          </a:stretch>
        </p:blipFill>
        <p:spPr bwMode="auto">
          <a:xfrm>
            <a:off x="0" y="0"/>
            <a:ext cx="571472" cy="62255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149"/>
                                        </p:tgtEl>
                                        <p:attrNameLst>
                                          <p:attrName>style.visibility</p:attrName>
                                        </p:attrNameLst>
                                      </p:cBhvr>
                                      <p:to>
                                        <p:strVal val="visible"/>
                                      </p:to>
                                    </p:set>
                                    <p:animEffect transition="in" filter="box(in)">
                                      <p:cBhvr>
                                        <p:cTn id="7" dur="500"/>
                                        <p:tgtEl>
                                          <p:spTgt spid="614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150"/>
                                        </p:tgtEl>
                                        <p:attrNameLst>
                                          <p:attrName>style.visibility</p:attrName>
                                        </p:attrNameLst>
                                      </p:cBhvr>
                                      <p:to>
                                        <p:strVal val="visible"/>
                                      </p:to>
                                    </p:set>
                                    <p:animEffect transition="in" filter="box(in)">
                                      <p:cBhvr>
                                        <p:cTn id="12"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0826" y="-24"/>
            <a:ext cx="1214446" cy="500066"/>
          </a:xfrm>
        </p:spPr>
        <p:txBody>
          <a:bodyPr>
            <a:noAutofit/>
          </a:bodyPr>
          <a:lstStyle/>
          <a:p>
            <a:r>
              <a:rPr lang="en-IN" sz="2800" b="1" dirty="0"/>
              <a:t>Cont..</a:t>
            </a:r>
          </a:p>
        </p:txBody>
      </p:sp>
      <p:pic>
        <p:nvPicPr>
          <p:cNvPr id="4" name="Picture 2"/>
          <p:cNvPicPr>
            <a:picLocks noChangeAspect="1" noChangeArrowheads="1"/>
          </p:cNvPicPr>
          <p:nvPr/>
        </p:nvPicPr>
        <p:blipFill>
          <a:blip r:embed="rId2"/>
          <a:srcRect/>
          <a:stretch>
            <a:fillRect/>
          </a:stretch>
        </p:blipFill>
        <p:spPr bwMode="auto">
          <a:xfrm>
            <a:off x="1714480" y="0"/>
            <a:ext cx="4786346" cy="488403"/>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214282" y="4000504"/>
            <a:ext cx="8574473" cy="1571636"/>
          </a:xfrm>
          <a:prstGeom prst="rect">
            <a:avLst/>
          </a:prstGeom>
          <a:noFill/>
          <a:ln w="9525">
            <a:noFill/>
            <a:miter lim="800000"/>
            <a:headEnd/>
            <a:tailEnd/>
          </a:ln>
          <a:effectLst/>
        </p:spPr>
      </p:pic>
      <p:pic>
        <p:nvPicPr>
          <p:cNvPr id="2050" name="Picture 2"/>
          <p:cNvPicPr>
            <a:picLocks noChangeAspect="1" noChangeArrowheads="1"/>
          </p:cNvPicPr>
          <p:nvPr/>
        </p:nvPicPr>
        <p:blipFill>
          <a:blip r:embed="rId4"/>
          <a:srcRect/>
          <a:stretch>
            <a:fillRect/>
          </a:stretch>
        </p:blipFill>
        <p:spPr bwMode="auto">
          <a:xfrm>
            <a:off x="523875" y="571480"/>
            <a:ext cx="8094663" cy="3000396"/>
          </a:xfrm>
          <a:prstGeom prst="rect">
            <a:avLst/>
          </a:prstGeom>
          <a:noFill/>
          <a:ln w="9525">
            <a:noFill/>
            <a:miter lim="800000"/>
            <a:headEnd/>
            <a:tailEnd/>
          </a:ln>
          <a:effectLst/>
        </p:spPr>
      </p:pic>
      <p:pic>
        <p:nvPicPr>
          <p:cNvPr id="6" name="Picture 4"/>
          <p:cNvPicPr>
            <a:picLocks noChangeAspect="1" noChangeArrowheads="1"/>
          </p:cNvPicPr>
          <p:nvPr/>
        </p:nvPicPr>
        <p:blipFill>
          <a:blip r:embed="rId5"/>
          <a:srcRect/>
          <a:stretch>
            <a:fillRect/>
          </a:stretch>
        </p:blipFill>
        <p:spPr bwMode="auto">
          <a:xfrm>
            <a:off x="0" y="0"/>
            <a:ext cx="852488" cy="9286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box(in)">
                                      <p:cBhvr>
                                        <p:cTn id="7"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2643174" y="142852"/>
            <a:ext cx="3786214" cy="477872"/>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500034" y="857232"/>
            <a:ext cx="8643998" cy="714380"/>
          </a:xfrm>
          <a:prstGeom prst="rect">
            <a:avLst/>
          </a:prstGeom>
          <a:noFill/>
          <a:ln w="9525">
            <a:noFill/>
            <a:miter lim="800000"/>
            <a:headEnd/>
            <a:tailEnd/>
          </a:ln>
          <a:effectLst/>
        </p:spPr>
      </p:pic>
      <p:pic>
        <p:nvPicPr>
          <p:cNvPr id="8196" name="Picture 4"/>
          <p:cNvPicPr>
            <a:picLocks noChangeAspect="1" noChangeArrowheads="1"/>
          </p:cNvPicPr>
          <p:nvPr/>
        </p:nvPicPr>
        <p:blipFill>
          <a:blip r:embed="rId4"/>
          <a:srcRect/>
          <a:stretch>
            <a:fillRect/>
          </a:stretch>
        </p:blipFill>
        <p:spPr bwMode="auto">
          <a:xfrm>
            <a:off x="214282" y="1500174"/>
            <a:ext cx="3609975" cy="266700"/>
          </a:xfrm>
          <a:prstGeom prst="rect">
            <a:avLst/>
          </a:prstGeom>
          <a:noFill/>
          <a:ln w="9525">
            <a:noFill/>
            <a:miter lim="800000"/>
            <a:headEnd/>
            <a:tailEnd/>
          </a:ln>
          <a:effectLst/>
        </p:spPr>
      </p:pic>
      <p:pic>
        <p:nvPicPr>
          <p:cNvPr id="8197" name="Picture 5"/>
          <p:cNvPicPr>
            <a:picLocks noChangeAspect="1" noChangeArrowheads="1"/>
          </p:cNvPicPr>
          <p:nvPr/>
        </p:nvPicPr>
        <p:blipFill>
          <a:blip r:embed="rId5"/>
          <a:srcRect/>
          <a:stretch>
            <a:fillRect/>
          </a:stretch>
        </p:blipFill>
        <p:spPr bwMode="auto">
          <a:xfrm>
            <a:off x="642910" y="1857363"/>
            <a:ext cx="8072494" cy="3470418"/>
          </a:xfrm>
          <a:prstGeom prst="rect">
            <a:avLst/>
          </a:prstGeom>
          <a:noFill/>
          <a:ln w="9525">
            <a:noFill/>
            <a:miter lim="800000"/>
            <a:headEnd/>
            <a:tailEnd/>
          </a:ln>
          <a:effectLst/>
        </p:spPr>
      </p:pic>
      <p:pic>
        <p:nvPicPr>
          <p:cNvPr id="6" name="Picture 4"/>
          <p:cNvPicPr>
            <a:picLocks noChangeAspect="1" noChangeArrowheads="1"/>
          </p:cNvPicPr>
          <p:nvPr/>
        </p:nvPicPr>
        <p:blipFill>
          <a:blip r:embed="rId6"/>
          <a:srcRect/>
          <a:stretch>
            <a:fillRect/>
          </a:stretch>
        </p:blipFill>
        <p:spPr bwMode="auto">
          <a:xfrm>
            <a:off x="0" y="0"/>
            <a:ext cx="852488" cy="9286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box(in)">
                                      <p:cBhvr>
                                        <p:cTn id="7" dur="500"/>
                                        <p:tgtEl>
                                          <p:spTgt spid="819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197"/>
                                        </p:tgtEl>
                                        <p:attrNameLst>
                                          <p:attrName>style.visibility</p:attrName>
                                        </p:attrNameLst>
                                      </p:cBhvr>
                                      <p:to>
                                        <p:strVal val="visible"/>
                                      </p:to>
                                    </p:set>
                                    <p:animEffect transition="in" filter="box(in)">
                                      <p:cBhvr>
                                        <p:cTn id="12" dur="500"/>
                                        <p:tgtEl>
                                          <p:spTgt spid="8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2643174" y="142852"/>
            <a:ext cx="3786214" cy="477872"/>
          </a:xfrm>
          <a:prstGeom prst="rect">
            <a:avLst/>
          </a:prstGeom>
          <a:noFill/>
          <a:ln w="9525">
            <a:noFill/>
            <a:miter lim="800000"/>
            <a:headEnd/>
            <a:tailEnd/>
          </a:ln>
          <a:effectLst/>
        </p:spPr>
      </p:pic>
      <p:pic>
        <p:nvPicPr>
          <p:cNvPr id="9220" name="Picture 4"/>
          <p:cNvPicPr>
            <a:picLocks noChangeAspect="1" noChangeArrowheads="1"/>
          </p:cNvPicPr>
          <p:nvPr/>
        </p:nvPicPr>
        <p:blipFill>
          <a:blip r:embed="rId3"/>
          <a:srcRect/>
          <a:stretch>
            <a:fillRect/>
          </a:stretch>
        </p:blipFill>
        <p:spPr bwMode="auto">
          <a:xfrm>
            <a:off x="500034" y="1285860"/>
            <a:ext cx="8020050" cy="1143000"/>
          </a:xfrm>
          <a:prstGeom prst="rect">
            <a:avLst/>
          </a:prstGeom>
          <a:noFill/>
          <a:ln w="9525">
            <a:noFill/>
            <a:miter lim="800000"/>
            <a:headEnd/>
            <a:tailEnd/>
          </a:ln>
          <a:effectLst/>
        </p:spPr>
      </p:pic>
      <p:pic>
        <p:nvPicPr>
          <p:cNvPr id="9221" name="Picture 5"/>
          <p:cNvPicPr>
            <a:picLocks noChangeAspect="1" noChangeArrowheads="1"/>
          </p:cNvPicPr>
          <p:nvPr/>
        </p:nvPicPr>
        <p:blipFill>
          <a:blip r:embed="rId4"/>
          <a:srcRect/>
          <a:stretch>
            <a:fillRect/>
          </a:stretch>
        </p:blipFill>
        <p:spPr bwMode="auto">
          <a:xfrm>
            <a:off x="0" y="3457595"/>
            <a:ext cx="4071934" cy="2828925"/>
          </a:xfrm>
          <a:prstGeom prst="rect">
            <a:avLst/>
          </a:prstGeom>
          <a:noFill/>
          <a:ln w="9525">
            <a:noFill/>
            <a:miter lim="800000"/>
            <a:headEnd/>
            <a:tailEnd/>
          </a:ln>
          <a:effectLst/>
        </p:spPr>
      </p:pic>
      <p:pic>
        <p:nvPicPr>
          <p:cNvPr id="9222" name="Picture 6"/>
          <p:cNvPicPr>
            <a:picLocks noChangeAspect="1" noChangeArrowheads="1"/>
          </p:cNvPicPr>
          <p:nvPr/>
        </p:nvPicPr>
        <p:blipFill>
          <a:blip r:embed="rId5"/>
          <a:srcRect/>
          <a:stretch>
            <a:fillRect/>
          </a:stretch>
        </p:blipFill>
        <p:spPr bwMode="auto">
          <a:xfrm>
            <a:off x="4429124" y="3000372"/>
            <a:ext cx="4572000" cy="3171825"/>
          </a:xfrm>
          <a:prstGeom prst="rect">
            <a:avLst/>
          </a:prstGeom>
          <a:noFill/>
          <a:ln w="9525">
            <a:noFill/>
            <a:miter lim="800000"/>
            <a:headEnd/>
            <a:tailEnd/>
          </a:ln>
          <a:effectLst/>
        </p:spPr>
      </p:pic>
      <p:pic>
        <p:nvPicPr>
          <p:cNvPr id="1026" name="Picture 2"/>
          <p:cNvPicPr>
            <a:picLocks noChangeAspect="1" noChangeArrowheads="1"/>
          </p:cNvPicPr>
          <p:nvPr/>
        </p:nvPicPr>
        <p:blipFill>
          <a:blip r:embed="rId6"/>
          <a:srcRect/>
          <a:stretch>
            <a:fillRect/>
          </a:stretch>
        </p:blipFill>
        <p:spPr bwMode="auto">
          <a:xfrm>
            <a:off x="357158" y="785794"/>
            <a:ext cx="4019550" cy="390525"/>
          </a:xfrm>
          <a:prstGeom prst="rect">
            <a:avLst/>
          </a:prstGeom>
          <a:noFill/>
          <a:ln w="9525">
            <a:noFill/>
            <a:miter lim="800000"/>
            <a:headEnd/>
            <a:tailEnd/>
          </a:ln>
          <a:effectLst/>
        </p:spPr>
      </p:pic>
      <p:pic>
        <p:nvPicPr>
          <p:cNvPr id="1027" name="Picture 3"/>
          <p:cNvPicPr>
            <a:picLocks noChangeAspect="1" noChangeArrowheads="1"/>
          </p:cNvPicPr>
          <p:nvPr/>
        </p:nvPicPr>
        <p:blipFill>
          <a:blip r:embed="rId7"/>
          <a:srcRect/>
          <a:stretch>
            <a:fillRect/>
          </a:stretch>
        </p:blipFill>
        <p:spPr bwMode="auto">
          <a:xfrm>
            <a:off x="714348" y="2714620"/>
            <a:ext cx="2857520" cy="381774"/>
          </a:xfrm>
          <a:prstGeom prst="rect">
            <a:avLst/>
          </a:prstGeom>
          <a:noFill/>
          <a:ln w="9525">
            <a:solidFill>
              <a:schemeClr val="accent1"/>
            </a:solidFill>
            <a:miter lim="800000"/>
            <a:headEnd/>
            <a:tailEnd/>
          </a:ln>
          <a:effectLst/>
        </p:spPr>
      </p:pic>
      <p:pic>
        <p:nvPicPr>
          <p:cNvPr id="1029" name="Picture 5"/>
          <p:cNvPicPr>
            <a:picLocks noChangeAspect="1" noChangeArrowheads="1"/>
          </p:cNvPicPr>
          <p:nvPr/>
        </p:nvPicPr>
        <p:blipFill>
          <a:blip r:embed="rId8"/>
          <a:srcRect/>
          <a:stretch>
            <a:fillRect/>
          </a:stretch>
        </p:blipFill>
        <p:spPr bwMode="auto">
          <a:xfrm>
            <a:off x="3857620" y="2714620"/>
            <a:ext cx="1785950" cy="387164"/>
          </a:xfrm>
          <a:prstGeom prst="rect">
            <a:avLst/>
          </a:prstGeom>
          <a:noFill/>
          <a:ln w="9525">
            <a:solidFill>
              <a:schemeClr val="accent1"/>
            </a:solidFill>
            <a:miter lim="800000"/>
            <a:headEnd/>
            <a:tailEnd/>
          </a:ln>
          <a:effectLst/>
        </p:spPr>
      </p:pic>
      <p:pic>
        <p:nvPicPr>
          <p:cNvPr id="9" name="Picture 4"/>
          <p:cNvPicPr>
            <a:picLocks noChangeAspect="1" noChangeArrowheads="1"/>
          </p:cNvPicPr>
          <p:nvPr/>
        </p:nvPicPr>
        <p:blipFill>
          <a:blip r:embed="rId9" cstate="print"/>
          <a:srcRect/>
          <a:stretch>
            <a:fillRect/>
          </a:stretch>
        </p:blipFill>
        <p:spPr bwMode="auto">
          <a:xfrm>
            <a:off x="0" y="0"/>
            <a:ext cx="785786" cy="85602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222"/>
                                        </p:tgtEl>
                                        <p:attrNameLst>
                                          <p:attrName>style.visibility</p:attrName>
                                        </p:attrNameLst>
                                      </p:cBhvr>
                                      <p:to>
                                        <p:strVal val="visible"/>
                                      </p:to>
                                    </p:set>
                                    <p:animEffect transition="in" filter="box(in)">
                                      <p:cBhvr>
                                        <p:cTn id="7"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2643174" y="142852"/>
            <a:ext cx="3786214" cy="477872"/>
          </a:xfrm>
          <a:prstGeom prst="rect">
            <a:avLst/>
          </a:prstGeom>
          <a:noFill/>
          <a:ln w="9525">
            <a:noFill/>
            <a:miter lim="800000"/>
            <a:headEnd/>
            <a:tailEnd/>
          </a:ln>
          <a:effectLst/>
        </p:spPr>
      </p:pic>
      <p:sp>
        <p:nvSpPr>
          <p:cNvPr id="7" name="Title 1"/>
          <p:cNvSpPr>
            <a:spLocks noGrp="1"/>
          </p:cNvSpPr>
          <p:nvPr>
            <p:ph type="title"/>
          </p:nvPr>
        </p:nvSpPr>
        <p:spPr>
          <a:xfrm>
            <a:off x="6357950" y="71414"/>
            <a:ext cx="1214446" cy="500066"/>
          </a:xfrm>
        </p:spPr>
        <p:txBody>
          <a:bodyPr>
            <a:noAutofit/>
          </a:bodyPr>
          <a:lstStyle/>
          <a:p>
            <a:pPr algn="l"/>
            <a:r>
              <a:rPr lang="en-IN" sz="2000" b="1" dirty="0"/>
              <a:t>Cont..</a:t>
            </a:r>
          </a:p>
        </p:txBody>
      </p:sp>
      <p:sp>
        <p:nvSpPr>
          <p:cNvPr id="8" name="Title 1"/>
          <p:cNvSpPr txBox="1">
            <a:spLocks/>
          </p:cNvSpPr>
          <p:nvPr/>
        </p:nvSpPr>
        <p:spPr>
          <a:xfrm>
            <a:off x="857224" y="1000108"/>
            <a:ext cx="1571636" cy="285752"/>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2000" b="1" i="0" u="none" strike="noStrike" kern="1200" cap="none" spc="0" normalizeH="0" baseline="0" noProof="0" dirty="0">
                <a:ln>
                  <a:noFill/>
                </a:ln>
                <a:solidFill>
                  <a:schemeClr val="tx1"/>
                </a:solidFill>
                <a:effectLst/>
                <a:uLnTx/>
                <a:uFillTx/>
                <a:latin typeface="+mj-lt"/>
                <a:ea typeface="+mj-ea"/>
                <a:cs typeface="+mj-cs"/>
              </a:rPr>
              <a:t>Operation</a:t>
            </a:r>
          </a:p>
        </p:txBody>
      </p:sp>
      <p:pic>
        <p:nvPicPr>
          <p:cNvPr id="10242" name="Picture 2"/>
          <p:cNvPicPr>
            <a:picLocks noChangeAspect="1" noChangeArrowheads="1"/>
          </p:cNvPicPr>
          <p:nvPr/>
        </p:nvPicPr>
        <p:blipFill>
          <a:blip r:embed="rId3"/>
          <a:srcRect/>
          <a:stretch>
            <a:fillRect/>
          </a:stretch>
        </p:blipFill>
        <p:spPr bwMode="auto">
          <a:xfrm>
            <a:off x="214282" y="1428736"/>
            <a:ext cx="8715436" cy="5429264"/>
          </a:xfrm>
          <a:prstGeom prst="rect">
            <a:avLst/>
          </a:prstGeom>
          <a:noFill/>
          <a:ln w="9525">
            <a:noFill/>
            <a:miter lim="800000"/>
            <a:headEnd/>
            <a:tailEnd/>
          </a:ln>
          <a:effectLst/>
        </p:spPr>
      </p:pic>
      <p:pic>
        <p:nvPicPr>
          <p:cNvPr id="9" name="Picture 2"/>
          <p:cNvPicPr>
            <a:picLocks noChangeAspect="1" noChangeArrowheads="1"/>
          </p:cNvPicPr>
          <p:nvPr/>
        </p:nvPicPr>
        <p:blipFill>
          <a:blip r:embed="rId4"/>
          <a:srcRect/>
          <a:stretch>
            <a:fillRect/>
          </a:stretch>
        </p:blipFill>
        <p:spPr bwMode="auto">
          <a:xfrm>
            <a:off x="838202" y="642918"/>
            <a:ext cx="4019550" cy="390525"/>
          </a:xfrm>
          <a:prstGeom prst="rect">
            <a:avLst/>
          </a:prstGeom>
          <a:noFill/>
          <a:ln w="9525">
            <a:noFill/>
            <a:miter lim="800000"/>
            <a:headEnd/>
            <a:tailEnd/>
          </a:ln>
          <a:effectLst/>
        </p:spPr>
      </p:pic>
      <p:pic>
        <p:nvPicPr>
          <p:cNvPr id="10" name="Picture 4"/>
          <p:cNvPicPr>
            <a:picLocks noChangeAspect="1" noChangeArrowheads="1"/>
          </p:cNvPicPr>
          <p:nvPr/>
        </p:nvPicPr>
        <p:blipFill>
          <a:blip r:embed="rId5" cstate="print"/>
          <a:srcRect/>
          <a:stretch>
            <a:fillRect/>
          </a:stretch>
        </p:blipFill>
        <p:spPr bwMode="auto">
          <a:xfrm>
            <a:off x="0" y="0"/>
            <a:ext cx="642910" cy="700377"/>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srcRect/>
          <a:stretch>
            <a:fillRect/>
          </a:stretch>
        </p:blipFill>
        <p:spPr bwMode="auto">
          <a:xfrm>
            <a:off x="500034" y="785794"/>
            <a:ext cx="8143932" cy="1685926"/>
          </a:xfrm>
          <a:prstGeom prst="rect">
            <a:avLst/>
          </a:prstGeom>
          <a:noFill/>
          <a:ln w="9525">
            <a:noFill/>
            <a:miter lim="800000"/>
            <a:headEnd/>
            <a:tailEnd/>
          </a:ln>
          <a:effectLst/>
        </p:spPr>
      </p:pic>
      <p:pic>
        <p:nvPicPr>
          <p:cNvPr id="11268" name="Picture 4"/>
          <p:cNvPicPr>
            <a:picLocks noChangeAspect="1" noChangeArrowheads="1"/>
          </p:cNvPicPr>
          <p:nvPr/>
        </p:nvPicPr>
        <p:blipFill>
          <a:blip r:embed="rId3"/>
          <a:srcRect/>
          <a:stretch>
            <a:fillRect/>
          </a:stretch>
        </p:blipFill>
        <p:spPr bwMode="auto">
          <a:xfrm>
            <a:off x="214282" y="2500306"/>
            <a:ext cx="7929618" cy="1928826"/>
          </a:xfrm>
          <a:prstGeom prst="rect">
            <a:avLst/>
          </a:prstGeom>
          <a:noFill/>
          <a:ln w="9525">
            <a:noFill/>
            <a:miter lim="800000"/>
            <a:headEnd/>
            <a:tailEnd/>
          </a:ln>
          <a:effectLst/>
        </p:spPr>
      </p:pic>
      <p:pic>
        <p:nvPicPr>
          <p:cNvPr id="11269" name="Picture 5"/>
          <p:cNvPicPr>
            <a:picLocks noChangeAspect="1" noChangeArrowheads="1"/>
          </p:cNvPicPr>
          <p:nvPr/>
        </p:nvPicPr>
        <p:blipFill>
          <a:blip r:embed="rId4"/>
          <a:srcRect/>
          <a:stretch>
            <a:fillRect/>
          </a:stretch>
        </p:blipFill>
        <p:spPr bwMode="auto">
          <a:xfrm>
            <a:off x="-32" y="4643422"/>
            <a:ext cx="3943350" cy="2214578"/>
          </a:xfrm>
          <a:prstGeom prst="rect">
            <a:avLst/>
          </a:prstGeom>
          <a:noFill/>
          <a:ln w="9525">
            <a:noFill/>
            <a:miter lim="800000"/>
            <a:headEnd/>
            <a:tailEnd/>
          </a:ln>
          <a:effectLst/>
        </p:spPr>
      </p:pic>
      <p:pic>
        <p:nvPicPr>
          <p:cNvPr id="11270" name="Picture 6"/>
          <p:cNvPicPr>
            <a:picLocks noChangeAspect="1" noChangeArrowheads="1"/>
          </p:cNvPicPr>
          <p:nvPr/>
        </p:nvPicPr>
        <p:blipFill>
          <a:blip r:embed="rId5"/>
          <a:srcRect/>
          <a:stretch>
            <a:fillRect/>
          </a:stretch>
        </p:blipFill>
        <p:spPr bwMode="auto">
          <a:xfrm>
            <a:off x="4143372" y="4529156"/>
            <a:ext cx="4786346" cy="2471744"/>
          </a:xfrm>
          <a:prstGeom prst="rect">
            <a:avLst/>
          </a:prstGeom>
          <a:noFill/>
          <a:ln w="9525">
            <a:noFill/>
            <a:miter lim="800000"/>
            <a:headEnd/>
            <a:tailEnd/>
          </a:ln>
          <a:effectLst/>
        </p:spPr>
      </p:pic>
      <p:pic>
        <p:nvPicPr>
          <p:cNvPr id="2050" name="Picture 2"/>
          <p:cNvPicPr>
            <a:picLocks noChangeAspect="1" noChangeArrowheads="1"/>
          </p:cNvPicPr>
          <p:nvPr/>
        </p:nvPicPr>
        <p:blipFill>
          <a:blip r:embed="rId6"/>
          <a:srcRect/>
          <a:stretch>
            <a:fillRect/>
          </a:stretch>
        </p:blipFill>
        <p:spPr bwMode="auto">
          <a:xfrm>
            <a:off x="1714480" y="214290"/>
            <a:ext cx="5124450" cy="438150"/>
          </a:xfrm>
          <a:prstGeom prst="rect">
            <a:avLst/>
          </a:prstGeom>
          <a:noFill/>
          <a:ln w="9525">
            <a:noFill/>
            <a:miter lim="800000"/>
            <a:headEnd/>
            <a:tailEnd/>
          </a:ln>
          <a:effectLst/>
        </p:spPr>
      </p:pic>
      <p:pic>
        <p:nvPicPr>
          <p:cNvPr id="2052" name="Picture 4"/>
          <p:cNvPicPr>
            <a:picLocks noChangeAspect="1" noChangeArrowheads="1"/>
          </p:cNvPicPr>
          <p:nvPr/>
        </p:nvPicPr>
        <p:blipFill>
          <a:blip r:embed="rId7"/>
          <a:srcRect/>
          <a:stretch>
            <a:fillRect/>
          </a:stretch>
        </p:blipFill>
        <p:spPr bwMode="auto">
          <a:xfrm>
            <a:off x="3000364" y="2214554"/>
            <a:ext cx="3905250" cy="266700"/>
          </a:xfrm>
          <a:prstGeom prst="rect">
            <a:avLst/>
          </a:prstGeom>
          <a:noFill/>
          <a:ln w="9525">
            <a:solidFill>
              <a:schemeClr val="accent1"/>
            </a:solidFill>
            <a:miter lim="800000"/>
            <a:headEnd/>
            <a:tailEnd/>
          </a:ln>
          <a:effectLst/>
        </p:spPr>
      </p:pic>
      <p:pic>
        <p:nvPicPr>
          <p:cNvPr id="2053" name="Picture 5"/>
          <p:cNvPicPr>
            <a:picLocks noChangeAspect="1" noChangeArrowheads="1"/>
          </p:cNvPicPr>
          <p:nvPr/>
        </p:nvPicPr>
        <p:blipFill>
          <a:blip r:embed="rId8"/>
          <a:srcRect/>
          <a:stretch>
            <a:fillRect/>
          </a:stretch>
        </p:blipFill>
        <p:spPr bwMode="auto">
          <a:xfrm>
            <a:off x="7215206" y="2214554"/>
            <a:ext cx="1543050" cy="314325"/>
          </a:xfrm>
          <a:prstGeom prst="rect">
            <a:avLst/>
          </a:prstGeom>
          <a:noFill/>
          <a:ln w="9525">
            <a:solidFill>
              <a:schemeClr val="accent1"/>
            </a:solidFill>
            <a:miter lim="800000"/>
            <a:headEnd/>
            <a:tailEnd/>
          </a:ln>
          <a:effectLst/>
        </p:spPr>
      </p:pic>
      <p:pic>
        <p:nvPicPr>
          <p:cNvPr id="9" name="Picture 4"/>
          <p:cNvPicPr>
            <a:picLocks noChangeAspect="1" noChangeArrowheads="1"/>
          </p:cNvPicPr>
          <p:nvPr/>
        </p:nvPicPr>
        <p:blipFill>
          <a:blip r:embed="rId9"/>
          <a:srcRect/>
          <a:stretch>
            <a:fillRect/>
          </a:stretch>
        </p:blipFill>
        <p:spPr bwMode="auto">
          <a:xfrm>
            <a:off x="0" y="0"/>
            <a:ext cx="852488" cy="9286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box(in)">
                                      <p:cBhvr>
                                        <p:cTn id="7" dur="500"/>
                                        <p:tgtEl>
                                          <p:spTgt spid="1126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1270"/>
                                        </p:tgtEl>
                                        <p:attrNameLst>
                                          <p:attrName>style.visibility</p:attrName>
                                        </p:attrNameLst>
                                      </p:cBhvr>
                                      <p:to>
                                        <p:strVal val="visible"/>
                                      </p:to>
                                    </p:set>
                                    <p:animEffect transition="in" filter="box(in)">
                                      <p:cBhvr>
                                        <p:cTn id="12" dur="500"/>
                                        <p:tgtEl>
                                          <p:spTgt spid="1127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1269"/>
                                        </p:tgtEl>
                                        <p:attrNameLst>
                                          <p:attrName>style.visibility</p:attrName>
                                        </p:attrNameLst>
                                      </p:cBhvr>
                                      <p:to>
                                        <p:strVal val="visible"/>
                                      </p:to>
                                    </p:set>
                                    <p:animEffect transition="in" filter="box(in)">
                                      <p:cBhvr>
                                        <p:cTn id="17" dur="500"/>
                                        <p:tgtEl>
                                          <p:spTgt spid="11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214282" y="1285860"/>
            <a:ext cx="8929718" cy="2881314"/>
          </a:xfrm>
          <a:prstGeom prst="rect">
            <a:avLst/>
          </a:prstGeom>
          <a:noFill/>
          <a:ln w="9525">
            <a:noFill/>
            <a:miter lim="800000"/>
            <a:headEnd/>
            <a:tailEnd/>
          </a:ln>
          <a:effectLst/>
        </p:spPr>
      </p:pic>
      <p:pic>
        <p:nvPicPr>
          <p:cNvPr id="12291" name="Picture 3"/>
          <p:cNvPicPr>
            <a:picLocks noChangeAspect="1" noChangeArrowheads="1"/>
          </p:cNvPicPr>
          <p:nvPr/>
        </p:nvPicPr>
        <p:blipFill>
          <a:blip r:embed="rId3"/>
          <a:srcRect/>
          <a:stretch>
            <a:fillRect/>
          </a:stretch>
        </p:blipFill>
        <p:spPr bwMode="auto">
          <a:xfrm>
            <a:off x="214282" y="4357694"/>
            <a:ext cx="8643998" cy="1143008"/>
          </a:xfrm>
          <a:prstGeom prst="rect">
            <a:avLst/>
          </a:prstGeom>
          <a:noFill/>
          <a:ln w="9525">
            <a:noFill/>
            <a:miter lim="800000"/>
            <a:headEnd/>
            <a:tailEnd/>
          </a:ln>
          <a:effectLst/>
        </p:spPr>
      </p:pic>
      <p:sp>
        <p:nvSpPr>
          <p:cNvPr id="4" name="Title 1"/>
          <p:cNvSpPr txBox="1">
            <a:spLocks/>
          </p:cNvSpPr>
          <p:nvPr/>
        </p:nvSpPr>
        <p:spPr>
          <a:xfrm>
            <a:off x="285720" y="1000108"/>
            <a:ext cx="1571636" cy="285752"/>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2000" b="1" i="0" u="none" strike="noStrike" kern="1200" cap="none" spc="0" normalizeH="0" baseline="0" noProof="0" dirty="0">
                <a:ln>
                  <a:noFill/>
                </a:ln>
                <a:solidFill>
                  <a:schemeClr val="tx1"/>
                </a:solidFill>
                <a:effectLst/>
                <a:uLnTx/>
                <a:uFillTx/>
                <a:latin typeface="+mj-lt"/>
                <a:ea typeface="+mj-ea"/>
                <a:cs typeface="+mj-cs"/>
              </a:rPr>
              <a:t>Operation</a:t>
            </a:r>
          </a:p>
        </p:txBody>
      </p:sp>
      <p:pic>
        <p:nvPicPr>
          <p:cNvPr id="5" name="Picture 2"/>
          <p:cNvPicPr>
            <a:picLocks noChangeAspect="1" noChangeArrowheads="1"/>
          </p:cNvPicPr>
          <p:nvPr/>
        </p:nvPicPr>
        <p:blipFill>
          <a:blip r:embed="rId4"/>
          <a:srcRect/>
          <a:stretch>
            <a:fillRect/>
          </a:stretch>
        </p:blipFill>
        <p:spPr bwMode="auto">
          <a:xfrm>
            <a:off x="1928794" y="214289"/>
            <a:ext cx="4643470" cy="408859"/>
          </a:xfrm>
          <a:prstGeom prst="rect">
            <a:avLst/>
          </a:prstGeom>
          <a:noFill/>
          <a:ln w="9525">
            <a:noFill/>
            <a:miter lim="800000"/>
            <a:headEnd/>
            <a:tailEnd/>
          </a:ln>
          <a:effectLst/>
        </p:spPr>
      </p:pic>
      <p:sp>
        <p:nvSpPr>
          <p:cNvPr id="6" name="TextBox 5"/>
          <p:cNvSpPr txBox="1"/>
          <p:nvPr/>
        </p:nvSpPr>
        <p:spPr>
          <a:xfrm>
            <a:off x="6786578" y="181253"/>
            <a:ext cx="1285884" cy="461665"/>
          </a:xfrm>
          <a:prstGeom prst="rect">
            <a:avLst/>
          </a:prstGeom>
          <a:noFill/>
        </p:spPr>
        <p:txBody>
          <a:bodyPr wrap="square" rtlCol="0">
            <a:spAutoFit/>
          </a:bodyPr>
          <a:lstStyle/>
          <a:p>
            <a:r>
              <a:rPr lang="en-IN" sz="2400" b="1" dirty="0"/>
              <a:t>Cont...</a:t>
            </a:r>
          </a:p>
        </p:txBody>
      </p:sp>
      <p:pic>
        <p:nvPicPr>
          <p:cNvPr id="7" name="Picture 4"/>
          <p:cNvPicPr>
            <a:picLocks noChangeAspect="1" noChangeArrowheads="1"/>
          </p:cNvPicPr>
          <p:nvPr/>
        </p:nvPicPr>
        <p:blipFill>
          <a:blip r:embed="rId5"/>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2"/>
          <a:srcRect/>
          <a:stretch>
            <a:fillRect/>
          </a:stretch>
        </p:blipFill>
        <p:spPr bwMode="auto">
          <a:xfrm>
            <a:off x="285720" y="428604"/>
            <a:ext cx="8358246" cy="1504950"/>
          </a:xfrm>
          <a:prstGeom prst="rect">
            <a:avLst/>
          </a:prstGeom>
          <a:noFill/>
          <a:ln w="9525">
            <a:noFill/>
            <a:miter lim="800000"/>
            <a:headEnd/>
            <a:tailEnd/>
          </a:ln>
          <a:effectLst/>
        </p:spPr>
      </p:pic>
      <p:pic>
        <p:nvPicPr>
          <p:cNvPr id="13316" name="Picture 4"/>
          <p:cNvPicPr>
            <a:picLocks noChangeAspect="1" noChangeArrowheads="1"/>
          </p:cNvPicPr>
          <p:nvPr/>
        </p:nvPicPr>
        <p:blipFill>
          <a:blip r:embed="rId3"/>
          <a:srcRect/>
          <a:stretch>
            <a:fillRect/>
          </a:stretch>
        </p:blipFill>
        <p:spPr bwMode="auto">
          <a:xfrm>
            <a:off x="357158" y="2000240"/>
            <a:ext cx="8215370" cy="1071570"/>
          </a:xfrm>
          <a:prstGeom prst="rect">
            <a:avLst/>
          </a:prstGeom>
          <a:noFill/>
          <a:ln w="9525">
            <a:noFill/>
            <a:miter lim="800000"/>
            <a:headEnd/>
            <a:tailEnd/>
          </a:ln>
          <a:effectLst/>
        </p:spPr>
      </p:pic>
      <p:pic>
        <p:nvPicPr>
          <p:cNvPr id="13317" name="Picture 5"/>
          <p:cNvPicPr>
            <a:picLocks noChangeAspect="1" noChangeArrowheads="1"/>
          </p:cNvPicPr>
          <p:nvPr/>
        </p:nvPicPr>
        <p:blipFill>
          <a:blip r:embed="rId4"/>
          <a:srcRect/>
          <a:stretch>
            <a:fillRect/>
          </a:stretch>
        </p:blipFill>
        <p:spPr bwMode="auto">
          <a:xfrm>
            <a:off x="0" y="3500438"/>
            <a:ext cx="4572000" cy="3286148"/>
          </a:xfrm>
          <a:prstGeom prst="rect">
            <a:avLst/>
          </a:prstGeom>
          <a:noFill/>
          <a:ln w="9525">
            <a:noFill/>
            <a:miter lim="800000"/>
            <a:headEnd/>
            <a:tailEnd/>
          </a:ln>
          <a:effectLst/>
        </p:spPr>
      </p:pic>
      <p:pic>
        <p:nvPicPr>
          <p:cNvPr id="13319" name="Picture 7"/>
          <p:cNvPicPr>
            <a:picLocks noChangeAspect="1" noChangeArrowheads="1"/>
          </p:cNvPicPr>
          <p:nvPr/>
        </p:nvPicPr>
        <p:blipFill>
          <a:blip r:embed="rId5"/>
          <a:srcRect/>
          <a:stretch>
            <a:fillRect/>
          </a:stretch>
        </p:blipFill>
        <p:spPr bwMode="auto">
          <a:xfrm>
            <a:off x="4572000" y="3143248"/>
            <a:ext cx="4572000" cy="3714752"/>
          </a:xfrm>
          <a:prstGeom prst="rect">
            <a:avLst/>
          </a:prstGeom>
          <a:noFill/>
          <a:ln w="9525">
            <a:noFill/>
            <a:miter lim="800000"/>
            <a:headEnd/>
            <a:tailEnd/>
          </a:ln>
          <a:effectLst/>
        </p:spPr>
      </p:pic>
      <p:pic>
        <p:nvPicPr>
          <p:cNvPr id="3074" name="Picture 2"/>
          <p:cNvPicPr>
            <a:picLocks noChangeAspect="1" noChangeArrowheads="1"/>
          </p:cNvPicPr>
          <p:nvPr/>
        </p:nvPicPr>
        <p:blipFill>
          <a:blip r:embed="rId6"/>
          <a:srcRect/>
          <a:stretch>
            <a:fillRect/>
          </a:stretch>
        </p:blipFill>
        <p:spPr bwMode="auto">
          <a:xfrm>
            <a:off x="2214546" y="0"/>
            <a:ext cx="5067300" cy="390525"/>
          </a:xfrm>
          <a:prstGeom prst="rect">
            <a:avLst/>
          </a:prstGeom>
          <a:noFill/>
          <a:ln w="9525">
            <a:noFill/>
            <a:miter lim="800000"/>
            <a:headEnd/>
            <a:tailEnd/>
          </a:ln>
          <a:effectLst/>
        </p:spPr>
      </p:pic>
      <p:pic>
        <p:nvPicPr>
          <p:cNvPr id="3076" name="Picture 4"/>
          <p:cNvPicPr>
            <a:picLocks noChangeAspect="1" noChangeArrowheads="1"/>
          </p:cNvPicPr>
          <p:nvPr/>
        </p:nvPicPr>
        <p:blipFill>
          <a:blip r:embed="rId7"/>
          <a:srcRect/>
          <a:stretch>
            <a:fillRect/>
          </a:stretch>
        </p:blipFill>
        <p:spPr bwMode="auto">
          <a:xfrm>
            <a:off x="928662" y="3143248"/>
            <a:ext cx="3057525" cy="590550"/>
          </a:xfrm>
          <a:prstGeom prst="rect">
            <a:avLst/>
          </a:prstGeom>
          <a:noFill/>
          <a:ln w="9525">
            <a:solidFill>
              <a:schemeClr val="accent1"/>
            </a:solidFill>
            <a:miter lim="800000"/>
            <a:headEnd/>
            <a:tailEnd/>
          </a:ln>
          <a:effectLst/>
        </p:spPr>
      </p:pic>
      <p:pic>
        <p:nvPicPr>
          <p:cNvPr id="3077" name="Picture 5"/>
          <p:cNvPicPr>
            <a:picLocks noChangeAspect="1" noChangeArrowheads="1"/>
          </p:cNvPicPr>
          <p:nvPr/>
        </p:nvPicPr>
        <p:blipFill>
          <a:blip r:embed="rId8"/>
          <a:srcRect/>
          <a:stretch>
            <a:fillRect/>
          </a:stretch>
        </p:blipFill>
        <p:spPr bwMode="auto">
          <a:xfrm>
            <a:off x="4214810" y="2928934"/>
            <a:ext cx="1752600" cy="285750"/>
          </a:xfrm>
          <a:prstGeom prst="rect">
            <a:avLst/>
          </a:prstGeom>
          <a:noFill/>
          <a:ln w="9525">
            <a:solidFill>
              <a:schemeClr val="accent1"/>
            </a:solidFill>
            <a:miter lim="800000"/>
            <a:headEnd/>
            <a:tailEnd/>
          </a:ln>
          <a:effectLst/>
        </p:spPr>
      </p:pic>
      <p:pic>
        <p:nvPicPr>
          <p:cNvPr id="9" name="Picture 4"/>
          <p:cNvPicPr>
            <a:picLocks noChangeAspect="1" noChangeArrowheads="1"/>
          </p:cNvPicPr>
          <p:nvPr/>
        </p:nvPicPr>
        <p:blipFill>
          <a:blip r:embed="rId9" cstate="print"/>
          <a:srcRect/>
          <a:stretch>
            <a:fillRect/>
          </a:stretch>
        </p:blipFill>
        <p:spPr bwMode="auto">
          <a:xfrm>
            <a:off x="0" y="0"/>
            <a:ext cx="714348" cy="778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317"/>
                                        </p:tgtEl>
                                        <p:attrNameLst>
                                          <p:attrName>style.visibility</p:attrName>
                                        </p:attrNameLst>
                                      </p:cBhvr>
                                      <p:to>
                                        <p:strVal val="visible"/>
                                      </p:to>
                                    </p:set>
                                    <p:animEffect transition="in" filter="box(in)">
                                      <p:cBhvr>
                                        <p:cTn id="7" dur="500"/>
                                        <p:tgtEl>
                                          <p:spTgt spid="1331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3319"/>
                                        </p:tgtEl>
                                        <p:attrNameLst>
                                          <p:attrName>style.visibility</p:attrName>
                                        </p:attrNameLst>
                                      </p:cBhvr>
                                      <p:to>
                                        <p:strVal val="visible"/>
                                      </p:to>
                                    </p:set>
                                    <p:animEffect transition="in" filter="box(in)">
                                      <p:cBhvr>
                                        <p:cTn id="12" dur="500"/>
                                        <p:tgtEl>
                                          <p:spTgt spid="13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Comparison Between Synchronous and Asynchronous Sequential Circuits </a:t>
            </a:r>
          </a:p>
        </p:txBody>
      </p:sp>
      <p:pic>
        <p:nvPicPr>
          <p:cNvPr id="43010" name="Picture 2"/>
          <p:cNvPicPr>
            <a:picLocks noGrp="1" noChangeAspect="1" noChangeArrowheads="1"/>
          </p:cNvPicPr>
          <p:nvPr>
            <p:ph idx="1"/>
          </p:nvPr>
        </p:nvPicPr>
        <p:blipFill>
          <a:blip r:embed="rId2"/>
          <a:srcRect/>
          <a:stretch>
            <a:fillRect/>
          </a:stretch>
        </p:blipFill>
        <p:spPr bwMode="auto">
          <a:xfrm>
            <a:off x="581025" y="1801019"/>
            <a:ext cx="7981950" cy="4124325"/>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p:cNvPicPr>
            <a:picLocks noChangeAspect="1" noChangeArrowheads="1"/>
          </p:cNvPicPr>
          <p:nvPr/>
        </p:nvPicPr>
        <p:blipFill>
          <a:blip r:embed="rId2"/>
          <a:srcRect/>
          <a:stretch>
            <a:fillRect/>
          </a:stretch>
        </p:blipFill>
        <p:spPr bwMode="auto">
          <a:xfrm>
            <a:off x="4143372" y="4357694"/>
            <a:ext cx="4786346" cy="2471744"/>
          </a:xfrm>
          <a:prstGeom prst="rect">
            <a:avLst/>
          </a:prstGeom>
          <a:noFill/>
          <a:ln w="9525">
            <a:noFill/>
            <a:miter lim="800000"/>
            <a:headEnd/>
            <a:tailEnd/>
          </a:ln>
          <a:effectLst/>
        </p:spPr>
      </p:pic>
      <p:pic>
        <p:nvPicPr>
          <p:cNvPr id="2053" name="Picture 5"/>
          <p:cNvPicPr>
            <a:picLocks noChangeAspect="1" noChangeArrowheads="1"/>
          </p:cNvPicPr>
          <p:nvPr/>
        </p:nvPicPr>
        <p:blipFill>
          <a:blip r:embed="rId3"/>
          <a:srcRect/>
          <a:stretch>
            <a:fillRect/>
          </a:stretch>
        </p:blipFill>
        <p:spPr bwMode="auto">
          <a:xfrm>
            <a:off x="6072198" y="1071546"/>
            <a:ext cx="2000264" cy="407461"/>
          </a:xfrm>
          <a:prstGeom prst="rect">
            <a:avLst/>
          </a:prstGeom>
          <a:noFill/>
          <a:ln w="9525">
            <a:solidFill>
              <a:schemeClr val="accent1"/>
            </a:solidFill>
            <a:miter lim="800000"/>
            <a:headEnd/>
            <a:tailEnd/>
          </a:ln>
          <a:effectLst/>
        </p:spPr>
      </p:pic>
      <p:pic>
        <p:nvPicPr>
          <p:cNvPr id="4098" name="Picture 2"/>
          <p:cNvPicPr>
            <a:picLocks noChangeAspect="1" noChangeArrowheads="1"/>
          </p:cNvPicPr>
          <p:nvPr/>
        </p:nvPicPr>
        <p:blipFill>
          <a:blip r:embed="rId4"/>
          <a:srcRect/>
          <a:stretch>
            <a:fillRect/>
          </a:stretch>
        </p:blipFill>
        <p:spPr bwMode="auto">
          <a:xfrm>
            <a:off x="1857356" y="214290"/>
            <a:ext cx="5214974" cy="421085"/>
          </a:xfrm>
          <a:prstGeom prst="rect">
            <a:avLst/>
          </a:prstGeom>
          <a:noFill/>
          <a:ln w="9525">
            <a:noFill/>
            <a:miter lim="800000"/>
            <a:headEnd/>
            <a:tailEnd/>
          </a:ln>
          <a:effectLst/>
        </p:spPr>
      </p:pic>
      <p:pic>
        <p:nvPicPr>
          <p:cNvPr id="4099" name="Picture 3"/>
          <p:cNvPicPr>
            <a:picLocks noChangeAspect="1" noChangeArrowheads="1"/>
          </p:cNvPicPr>
          <p:nvPr/>
        </p:nvPicPr>
        <p:blipFill>
          <a:blip r:embed="rId5"/>
          <a:srcRect/>
          <a:stretch>
            <a:fillRect/>
          </a:stretch>
        </p:blipFill>
        <p:spPr bwMode="auto">
          <a:xfrm>
            <a:off x="642910" y="1071545"/>
            <a:ext cx="4643470" cy="428629"/>
          </a:xfrm>
          <a:prstGeom prst="rect">
            <a:avLst/>
          </a:prstGeom>
          <a:noFill/>
          <a:ln w="9525">
            <a:solidFill>
              <a:schemeClr val="accent1"/>
            </a:solidFill>
            <a:miter lim="800000"/>
            <a:headEnd/>
            <a:tailEnd/>
          </a:ln>
          <a:effectLst/>
        </p:spPr>
      </p:pic>
      <p:pic>
        <p:nvPicPr>
          <p:cNvPr id="4100" name="Picture 4"/>
          <p:cNvPicPr>
            <a:picLocks noChangeAspect="1" noChangeArrowheads="1"/>
          </p:cNvPicPr>
          <p:nvPr/>
        </p:nvPicPr>
        <p:blipFill>
          <a:blip r:embed="rId6"/>
          <a:srcRect/>
          <a:stretch>
            <a:fillRect/>
          </a:stretch>
        </p:blipFill>
        <p:spPr bwMode="auto">
          <a:xfrm>
            <a:off x="500034" y="1643050"/>
            <a:ext cx="8072494" cy="2571768"/>
          </a:xfrm>
          <a:prstGeom prst="rect">
            <a:avLst/>
          </a:prstGeom>
          <a:noFill/>
          <a:ln w="9525">
            <a:noFill/>
            <a:miter lim="800000"/>
            <a:headEnd/>
            <a:tailEnd/>
          </a:ln>
          <a:effectLst/>
        </p:spPr>
      </p:pic>
      <p:pic>
        <p:nvPicPr>
          <p:cNvPr id="4101" name="Picture 5"/>
          <p:cNvPicPr>
            <a:picLocks noChangeAspect="1" noChangeArrowheads="1"/>
          </p:cNvPicPr>
          <p:nvPr/>
        </p:nvPicPr>
        <p:blipFill>
          <a:blip r:embed="rId7"/>
          <a:srcRect/>
          <a:stretch>
            <a:fillRect/>
          </a:stretch>
        </p:blipFill>
        <p:spPr bwMode="auto">
          <a:xfrm>
            <a:off x="0" y="4357695"/>
            <a:ext cx="4071934" cy="2500306"/>
          </a:xfrm>
          <a:prstGeom prst="rect">
            <a:avLst/>
          </a:prstGeom>
          <a:noFill/>
          <a:ln w="9525">
            <a:noFill/>
            <a:miter lim="800000"/>
            <a:headEnd/>
            <a:tailEnd/>
          </a:ln>
          <a:effectLst/>
        </p:spPr>
      </p:pic>
      <p:pic>
        <p:nvPicPr>
          <p:cNvPr id="8" name="Picture 4"/>
          <p:cNvPicPr>
            <a:picLocks noChangeAspect="1" noChangeArrowheads="1"/>
          </p:cNvPicPr>
          <p:nvPr/>
        </p:nvPicPr>
        <p:blipFill>
          <a:blip r:embed="rId8"/>
          <a:srcRect/>
          <a:stretch>
            <a:fillRect/>
          </a:stretch>
        </p:blipFill>
        <p:spPr bwMode="auto">
          <a:xfrm>
            <a:off x="0" y="0"/>
            <a:ext cx="852488" cy="9286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270"/>
                                        </p:tgtEl>
                                        <p:attrNameLst>
                                          <p:attrName>style.visibility</p:attrName>
                                        </p:attrNameLst>
                                      </p:cBhvr>
                                      <p:to>
                                        <p:strVal val="visible"/>
                                      </p:to>
                                    </p:set>
                                    <p:animEffect transition="in" filter="box(in)">
                                      <p:cBhvr>
                                        <p:cTn id="7"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2000232" y="0"/>
            <a:ext cx="6375842" cy="428628"/>
          </a:xfrm>
          <a:prstGeom prst="rect">
            <a:avLst/>
          </a:prstGeom>
          <a:noFill/>
          <a:ln w="9525">
            <a:noFill/>
            <a:miter lim="800000"/>
            <a:headEnd/>
            <a:tailEnd/>
          </a:ln>
          <a:effectLst/>
        </p:spPr>
      </p:pic>
      <p:pic>
        <p:nvPicPr>
          <p:cNvPr id="14339" name="Picture 3"/>
          <p:cNvPicPr>
            <a:picLocks noGrp="1" noChangeAspect="1" noChangeArrowheads="1"/>
          </p:cNvPicPr>
          <p:nvPr>
            <p:ph idx="1"/>
          </p:nvPr>
        </p:nvPicPr>
        <p:blipFill>
          <a:blip r:embed="rId3"/>
          <a:srcRect/>
          <a:stretch>
            <a:fillRect/>
          </a:stretch>
        </p:blipFill>
        <p:spPr bwMode="auto">
          <a:xfrm>
            <a:off x="214282" y="500042"/>
            <a:ext cx="8643998" cy="933450"/>
          </a:xfrm>
          <a:prstGeom prst="rect">
            <a:avLst/>
          </a:prstGeom>
          <a:noFill/>
          <a:ln w="9525">
            <a:noFill/>
            <a:miter lim="800000"/>
            <a:headEnd/>
            <a:tailEnd/>
          </a:ln>
          <a:effectLst/>
        </p:spPr>
      </p:pic>
      <p:pic>
        <p:nvPicPr>
          <p:cNvPr id="7" name="Picture 2"/>
          <p:cNvPicPr>
            <a:picLocks noChangeAspect="1" noChangeArrowheads="1"/>
          </p:cNvPicPr>
          <p:nvPr/>
        </p:nvPicPr>
        <p:blipFill>
          <a:blip r:embed="rId4"/>
          <a:srcRect/>
          <a:stretch>
            <a:fillRect/>
          </a:stretch>
        </p:blipFill>
        <p:spPr bwMode="auto">
          <a:xfrm>
            <a:off x="0" y="1428736"/>
            <a:ext cx="5643570" cy="3000396"/>
          </a:xfrm>
          <a:prstGeom prst="rect">
            <a:avLst/>
          </a:prstGeom>
          <a:noFill/>
          <a:ln w="9525">
            <a:noFill/>
            <a:miter lim="800000"/>
            <a:headEnd/>
            <a:tailEnd/>
          </a:ln>
          <a:effectLst/>
        </p:spPr>
      </p:pic>
      <p:pic>
        <p:nvPicPr>
          <p:cNvPr id="14341" name="Picture 5"/>
          <p:cNvPicPr>
            <a:picLocks noChangeAspect="1" noChangeArrowheads="1"/>
          </p:cNvPicPr>
          <p:nvPr/>
        </p:nvPicPr>
        <p:blipFill>
          <a:blip r:embed="rId5"/>
          <a:srcRect/>
          <a:stretch>
            <a:fillRect/>
          </a:stretch>
        </p:blipFill>
        <p:spPr bwMode="auto">
          <a:xfrm>
            <a:off x="5786414" y="1285860"/>
            <a:ext cx="3357586" cy="2857520"/>
          </a:xfrm>
          <a:prstGeom prst="rect">
            <a:avLst/>
          </a:prstGeom>
          <a:noFill/>
          <a:ln w="9525">
            <a:noFill/>
            <a:miter lim="800000"/>
            <a:headEnd/>
            <a:tailEnd/>
          </a:ln>
          <a:effectLst/>
        </p:spPr>
      </p:pic>
      <p:pic>
        <p:nvPicPr>
          <p:cNvPr id="14342" name="Picture 6"/>
          <p:cNvPicPr>
            <a:picLocks noChangeAspect="1" noChangeArrowheads="1"/>
          </p:cNvPicPr>
          <p:nvPr/>
        </p:nvPicPr>
        <p:blipFill>
          <a:blip r:embed="rId6"/>
          <a:srcRect/>
          <a:stretch>
            <a:fillRect/>
          </a:stretch>
        </p:blipFill>
        <p:spPr bwMode="auto">
          <a:xfrm>
            <a:off x="571472" y="4214818"/>
            <a:ext cx="8072494" cy="2500330"/>
          </a:xfrm>
          <a:prstGeom prst="rect">
            <a:avLst/>
          </a:prstGeom>
          <a:noFill/>
          <a:ln w="9525">
            <a:noFill/>
            <a:miter lim="800000"/>
            <a:headEnd/>
            <a:tailEnd/>
          </a:ln>
          <a:effectLst/>
        </p:spPr>
      </p:pic>
      <p:pic>
        <p:nvPicPr>
          <p:cNvPr id="8" name="Picture 4"/>
          <p:cNvPicPr>
            <a:picLocks noChangeAspect="1" noChangeArrowheads="1"/>
          </p:cNvPicPr>
          <p:nvPr/>
        </p:nvPicPr>
        <p:blipFill>
          <a:blip r:embed="rId7" cstate="print"/>
          <a:srcRect/>
          <a:stretch>
            <a:fillRect/>
          </a:stretch>
        </p:blipFill>
        <p:spPr bwMode="auto">
          <a:xfrm>
            <a:off x="0" y="0"/>
            <a:ext cx="785786" cy="85602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342"/>
                                        </p:tgtEl>
                                        <p:attrNameLst>
                                          <p:attrName>style.visibility</p:attrName>
                                        </p:attrNameLst>
                                      </p:cBhvr>
                                      <p:to>
                                        <p:strVal val="visible"/>
                                      </p:to>
                                    </p:set>
                                    <p:animEffect transition="in" filter="box(in)">
                                      <p:cBhvr>
                                        <p:cTn id="12" dur="500"/>
                                        <p:tgtEl>
                                          <p:spTgt spid="1434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4341"/>
                                        </p:tgtEl>
                                        <p:attrNameLst>
                                          <p:attrName>style.visibility</p:attrName>
                                        </p:attrNameLst>
                                      </p:cBhvr>
                                      <p:to>
                                        <p:strVal val="visible"/>
                                      </p:to>
                                    </p:set>
                                    <p:animEffect transition="in" filter="box(in)">
                                      <p:cBhvr>
                                        <p:cTn id="17"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a:srcRect/>
          <a:stretch>
            <a:fillRect/>
          </a:stretch>
        </p:blipFill>
        <p:spPr bwMode="auto">
          <a:xfrm>
            <a:off x="2357422" y="71414"/>
            <a:ext cx="4786346" cy="338584"/>
          </a:xfrm>
          <a:prstGeom prst="rect">
            <a:avLst/>
          </a:prstGeom>
          <a:noFill/>
          <a:ln w="9525">
            <a:noFill/>
            <a:miter lim="800000"/>
            <a:headEnd/>
            <a:tailEnd/>
          </a:ln>
          <a:effectLst/>
        </p:spPr>
      </p:pic>
      <p:pic>
        <p:nvPicPr>
          <p:cNvPr id="15364" name="Picture 4"/>
          <p:cNvPicPr>
            <a:picLocks noChangeAspect="1" noChangeArrowheads="1"/>
          </p:cNvPicPr>
          <p:nvPr/>
        </p:nvPicPr>
        <p:blipFill>
          <a:blip r:embed="rId3"/>
          <a:srcRect/>
          <a:stretch>
            <a:fillRect/>
          </a:stretch>
        </p:blipFill>
        <p:spPr bwMode="auto">
          <a:xfrm>
            <a:off x="214282" y="571480"/>
            <a:ext cx="8429684" cy="3143250"/>
          </a:xfrm>
          <a:prstGeom prst="rect">
            <a:avLst/>
          </a:prstGeom>
          <a:noFill/>
          <a:ln w="9525">
            <a:noFill/>
            <a:miter lim="800000"/>
            <a:headEnd/>
            <a:tailEnd/>
          </a:ln>
          <a:effectLst/>
        </p:spPr>
      </p:pic>
      <p:pic>
        <p:nvPicPr>
          <p:cNvPr id="15365" name="Picture 5"/>
          <p:cNvPicPr>
            <a:picLocks noChangeAspect="1" noChangeArrowheads="1"/>
          </p:cNvPicPr>
          <p:nvPr/>
        </p:nvPicPr>
        <p:blipFill>
          <a:blip r:embed="rId4"/>
          <a:srcRect/>
          <a:stretch>
            <a:fillRect/>
          </a:stretch>
        </p:blipFill>
        <p:spPr bwMode="auto">
          <a:xfrm>
            <a:off x="1142976" y="3429000"/>
            <a:ext cx="771525" cy="228600"/>
          </a:xfrm>
          <a:prstGeom prst="rect">
            <a:avLst/>
          </a:prstGeom>
          <a:noFill/>
          <a:ln w="9525">
            <a:noFill/>
            <a:miter lim="800000"/>
            <a:headEnd/>
            <a:tailEnd/>
          </a:ln>
          <a:effectLst/>
        </p:spPr>
      </p:pic>
      <p:pic>
        <p:nvPicPr>
          <p:cNvPr id="15366" name="Picture 6"/>
          <p:cNvPicPr>
            <a:picLocks noGrp="1" noChangeAspect="1" noChangeArrowheads="1"/>
          </p:cNvPicPr>
          <p:nvPr>
            <p:ph idx="1"/>
          </p:nvPr>
        </p:nvPicPr>
        <p:blipFill>
          <a:blip r:embed="rId5"/>
          <a:srcRect/>
          <a:stretch>
            <a:fillRect/>
          </a:stretch>
        </p:blipFill>
        <p:spPr bwMode="auto">
          <a:xfrm>
            <a:off x="142844" y="4000504"/>
            <a:ext cx="3571900" cy="2643182"/>
          </a:xfrm>
          <a:prstGeom prst="rect">
            <a:avLst/>
          </a:prstGeom>
          <a:noFill/>
          <a:ln w="9525">
            <a:noFill/>
            <a:miter lim="800000"/>
            <a:headEnd/>
            <a:tailEnd/>
          </a:ln>
          <a:effectLst/>
        </p:spPr>
      </p:pic>
      <p:pic>
        <p:nvPicPr>
          <p:cNvPr id="12" name="Picture 7"/>
          <p:cNvPicPr>
            <a:picLocks noChangeAspect="1" noChangeArrowheads="1"/>
          </p:cNvPicPr>
          <p:nvPr/>
        </p:nvPicPr>
        <p:blipFill>
          <a:blip r:embed="rId6"/>
          <a:srcRect/>
          <a:stretch>
            <a:fillRect/>
          </a:stretch>
        </p:blipFill>
        <p:spPr bwMode="auto">
          <a:xfrm>
            <a:off x="3857620" y="3857628"/>
            <a:ext cx="5072098" cy="3000372"/>
          </a:xfrm>
          <a:prstGeom prst="rect">
            <a:avLst/>
          </a:prstGeom>
          <a:noFill/>
          <a:ln w="9525">
            <a:noFill/>
            <a:miter lim="800000"/>
            <a:headEnd/>
            <a:tailEnd/>
          </a:ln>
          <a:effectLst/>
        </p:spPr>
      </p:pic>
      <p:pic>
        <p:nvPicPr>
          <p:cNvPr id="7" name="Picture 4"/>
          <p:cNvPicPr>
            <a:picLocks noChangeAspect="1" noChangeArrowheads="1"/>
          </p:cNvPicPr>
          <p:nvPr/>
        </p:nvPicPr>
        <p:blipFill>
          <a:blip r:embed="rId7" cstate="print"/>
          <a:srcRect/>
          <a:stretch>
            <a:fillRect/>
          </a:stretch>
        </p:blipFill>
        <p:spPr bwMode="auto">
          <a:xfrm>
            <a:off x="0" y="0"/>
            <a:ext cx="714348" cy="778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5366"/>
                                        </p:tgtEl>
                                        <p:attrNameLst>
                                          <p:attrName>style.visibility</p:attrName>
                                        </p:attrNameLst>
                                      </p:cBhvr>
                                      <p:to>
                                        <p:strVal val="visible"/>
                                      </p:to>
                                    </p:set>
                                    <p:animEffect transition="in" filter="box(in)">
                                      <p:cBhvr>
                                        <p:cTn id="7" dur="500"/>
                                        <p:tgtEl>
                                          <p:spTgt spid="1536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ox(i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MOD ( Modulus) Counter</a:t>
            </a:r>
          </a:p>
        </p:txBody>
      </p:sp>
      <p:sp>
        <p:nvSpPr>
          <p:cNvPr id="3" name="Content Placeholder 2"/>
          <p:cNvSpPr>
            <a:spLocks noGrp="1"/>
          </p:cNvSpPr>
          <p:nvPr>
            <p:ph idx="1"/>
          </p:nvPr>
        </p:nvSpPr>
        <p:spPr>
          <a:xfrm>
            <a:off x="285720" y="1600200"/>
            <a:ext cx="8643998" cy="2971808"/>
          </a:xfrm>
        </p:spPr>
        <p:txBody>
          <a:bodyPr>
            <a:normAutofit/>
          </a:bodyPr>
          <a:lstStyle/>
          <a:p>
            <a:pPr marL="0" indent="0" algn="just">
              <a:buNone/>
            </a:pPr>
            <a:r>
              <a:rPr lang="en-IN" sz="2400" dirty="0"/>
              <a:t>     Flip-Flops can be connected together to perform counting operations. Such a group of Flip- Flops is a counter. The number of Flip-Flops used and the way in which they are connected determine the number of states (called the modulus) and also the specific sequence of states that the counter goes through during each complete cycle. </a:t>
            </a:r>
          </a:p>
        </p:txBody>
      </p:sp>
      <p:pic>
        <p:nvPicPr>
          <p:cNvPr id="4" name="Picture 4"/>
          <p:cNvPicPr>
            <a:picLocks noChangeAspect="1" noChangeArrowheads="1"/>
          </p:cNvPicPr>
          <p:nvPr/>
        </p:nvPicPr>
        <p:blipFill>
          <a:blip r:embed="rId2" cstate="print"/>
          <a:srcRect/>
          <a:stretch>
            <a:fillRect/>
          </a:stretch>
        </p:blipFill>
        <p:spPr bwMode="auto">
          <a:xfrm>
            <a:off x="0" y="0"/>
            <a:ext cx="714348" cy="778200"/>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2214546" y="0"/>
            <a:ext cx="6000792" cy="709553"/>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214282" y="4000504"/>
            <a:ext cx="4095750" cy="264319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4714876" y="3929066"/>
            <a:ext cx="3822369" cy="2214578"/>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214282" y="714356"/>
            <a:ext cx="8572560" cy="3067050"/>
          </a:xfrm>
          <a:prstGeom prst="rect">
            <a:avLst/>
          </a:prstGeom>
          <a:noFill/>
          <a:ln w="9525">
            <a:noFill/>
            <a:miter lim="800000"/>
            <a:headEnd/>
            <a:tailEnd/>
          </a:ln>
          <a:effectLst/>
        </p:spPr>
      </p:pic>
      <p:pic>
        <p:nvPicPr>
          <p:cNvPr id="6" name="Picture 4"/>
          <p:cNvPicPr>
            <a:picLocks noChangeAspect="1" noChangeArrowheads="1"/>
          </p:cNvPicPr>
          <p:nvPr/>
        </p:nvPicPr>
        <p:blipFill>
          <a:blip r:embed="rId6" cstate="print"/>
          <a:srcRect/>
          <a:stretch>
            <a:fillRect/>
          </a:stretch>
        </p:blipFill>
        <p:spPr bwMode="auto">
          <a:xfrm>
            <a:off x="0" y="0"/>
            <a:ext cx="714348" cy="778200"/>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normAutofit fontScale="90000"/>
          </a:bodyPr>
          <a:lstStyle/>
          <a:p>
            <a:r>
              <a:rPr lang="en-IN" sz="3600" b="1" dirty="0"/>
              <a:t>Design of Asynchronous MOD Counter</a:t>
            </a:r>
          </a:p>
        </p:txBody>
      </p:sp>
      <p:pic>
        <p:nvPicPr>
          <p:cNvPr id="6146" name="Picture 2"/>
          <p:cNvPicPr>
            <a:picLocks noGrp="1" noChangeAspect="1" noChangeArrowheads="1"/>
          </p:cNvPicPr>
          <p:nvPr>
            <p:ph idx="1"/>
          </p:nvPr>
        </p:nvPicPr>
        <p:blipFill>
          <a:blip r:embed="rId2"/>
          <a:srcRect/>
          <a:stretch>
            <a:fillRect/>
          </a:stretch>
        </p:blipFill>
        <p:spPr bwMode="auto">
          <a:xfrm>
            <a:off x="500034" y="1357298"/>
            <a:ext cx="8334375" cy="5000660"/>
          </a:xfrm>
          <a:prstGeom prst="rect">
            <a:avLst/>
          </a:prstGeom>
          <a:noFill/>
          <a:ln w="9525">
            <a:noFill/>
            <a:miter lim="800000"/>
            <a:headEnd/>
            <a:tailEnd/>
          </a:ln>
          <a:effectLst/>
        </p:spPr>
      </p:pic>
      <p:sp>
        <p:nvSpPr>
          <p:cNvPr id="4" name="Title 1"/>
          <p:cNvSpPr txBox="1">
            <a:spLocks/>
          </p:cNvSpPr>
          <p:nvPr/>
        </p:nvSpPr>
        <p:spPr>
          <a:xfrm>
            <a:off x="571472" y="785794"/>
            <a:ext cx="2605078" cy="582594"/>
          </a:xfrm>
          <a:prstGeom prst="rect">
            <a:avLst/>
          </a:prstGeom>
        </p:spPr>
        <p:txBody>
          <a:bodyPr vert="horz" lIns="91440" tIns="45720" rIns="91440" bIns="45720" rtlCol="0" anchor="ctr">
            <a:normAutofit fontScale="97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3600" b="1" i="0" u="none" strike="noStrike" kern="1200" cap="none" spc="0" normalizeH="0" baseline="0" noProof="0" dirty="0">
                <a:ln>
                  <a:noFill/>
                </a:ln>
                <a:solidFill>
                  <a:schemeClr val="tx1"/>
                </a:solidFill>
                <a:effectLst/>
                <a:uLnTx/>
                <a:uFillTx/>
                <a:latin typeface="+mj-lt"/>
                <a:ea typeface="+mj-ea"/>
                <a:cs typeface="+mj-cs"/>
              </a:rPr>
              <a:t>Procedure</a:t>
            </a:r>
          </a:p>
        </p:txBody>
      </p:sp>
      <p:pic>
        <p:nvPicPr>
          <p:cNvPr id="5" name="Picture 4"/>
          <p:cNvPicPr>
            <a:picLocks noChangeAspect="1" noChangeArrowheads="1"/>
          </p:cNvPicPr>
          <p:nvPr/>
        </p:nvPicPr>
        <p:blipFill>
          <a:blip r:embed="rId3" cstate="print"/>
          <a:srcRect/>
          <a:stretch>
            <a:fillRect/>
          </a:stretch>
        </p:blipFill>
        <p:spPr bwMode="auto">
          <a:xfrm>
            <a:off x="0" y="0"/>
            <a:ext cx="714348" cy="778200"/>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786" y="0"/>
            <a:ext cx="8358214" cy="654032"/>
          </a:xfrm>
        </p:spPr>
        <p:txBody>
          <a:bodyPr>
            <a:noAutofit/>
          </a:bodyPr>
          <a:lstStyle/>
          <a:p>
            <a:r>
              <a:rPr lang="en-IN" sz="3200" b="1" dirty="0"/>
              <a:t>Asynchronous BCD counter  or MOD- 10 counter</a:t>
            </a:r>
          </a:p>
        </p:txBody>
      </p:sp>
      <p:sp>
        <p:nvSpPr>
          <p:cNvPr id="3" name="Content Placeholder 2"/>
          <p:cNvSpPr>
            <a:spLocks noGrp="1"/>
          </p:cNvSpPr>
          <p:nvPr>
            <p:ph idx="1"/>
          </p:nvPr>
        </p:nvSpPr>
        <p:spPr>
          <a:xfrm>
            <a:off x="428596" y="1000108"/>
            <a:ext cx="8229600" cy="1328734"/>
          </a:xfrm>
        </p:spPr>
        <p:txBody>
          <a:bodyPr/>
          <a:lstStyle/>
          <a:p>
            <a:r>
              <a:rPr lang="en-IN" dirty="0"/>
              <a:t>Count from 0 – 9   (  0000 – 1001)</a:t>
            </a:r>
          </a:p>
          <a:p>
            <a:r>
              <a:rPr lang="en-IN" dirty="0"/>
              <a:t>From 10 – 15 ( 1010 – 1111) Reset</a:t>
            </a:r>
          </a:p>
        </p:txBody>
      </p:sp>
      <p:pic>
        <p:nvPicPr>
          <p:cNvPr id="6" name="Picture 2"/>
          <p:cNvPicPr>
            <a:picLocks noChangeAspect="1" noChangeArrowheads="1"/>
          </p:cNvPicPr>
          <p:nvPr/>
        </p:nvPicPr>
        <p:blipFill>
          <a:blip r:embed="rId2"/>
          <a:srcRect/>
          <a:stretch>
            <a:fillRect/>
          </a:stretch>
        </p:blipFill>
        <p:spPr bwMode="auto">
          <a:xfrm>
            <a:off x="142876" y="2285992"/>
            <a:ext cx="8858280" cy="1143008"/>
          </a:xfrm>
          <a:prstGeom prst="rect">
            <a:avLst/>
          </a:prstGeom>
          <a:noFill/>
          <a:ln w="9525">
            <a:noFill/>
            <a:miter lim="800000"/>
            <a:headEnd/>
            <a:tailEnd/>
          </a:ln>
          <a:effectLst/>
        </p:spPr>
      </p:pic>
      <p:pic>
        <p:nvPicPr>
          <p:cNvPr id="7" name="Picture 3"/>
          <p:cNvPicPr>
            <a:picLocks noChangeAspect="1" noChangeArrowheads="1"/>
          </p:cNvPicPr>
          <p:nvPr/>
        </p:nvPicPr>
        <p:blipFill>
          <a:blip r:embed="rId3"/>
          <a:srcRect/>
          <a:stretch>
            <a:fillRect/>
          </a:stretch>
        </p:blipFill>
        <p:spPr bwMode="auto">
          <a:xfrm>
            <a:off x="5286380" y="571480"/>
            <a:ext cx="3437954" cy="500066"/>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0" y="3771900"/>
            <a:ext cx="8786842" cy="3086100"/>
          </a:xfrm>
          <a:prstGeom prst="rect">
            <a:avLst/>
          </a:prstGeom>
          <a:noFill/>
          <a:ln w="9525">
            <a:noFill/>
            <a:miter lim="800000"/>
            <a:headEnd/>
            <a:tailEnd/>
          </a:ln>
          <a:effectLst/>
        </p:spPr>
      </p:pic>
      <p:pic>
        <p:nvPicPr>
          <p:cNvPr id="8" name="Picture 4"/>
          <p:cNvPicPr>
            <a:picLocks noChangeAspect="1" noChangeArrowheads="1"/>
          </p:cNvPicPr>
          <p:nvPr/>
        </p:nvPicPr>
        <p:blipFill>
          <a:blip r:embed="rId5" cstate="print"/>
          <a:srcRect/>
          <a:stretch>
            <a:fillRect/>
          </a:stretch>
        </p:blipFill>
        <p:spPr bwMode="auto">
          <a:xfrm>
            <a:off x="0" y="0"/>
            <a:ext cx="714348" cy="778200"/>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1647826"/>
            <a:ext cx="6000792" cy="4638694"/>
          </a:xfrm>
          <a:prstGeom prst="rect">
            <a:avLst/>
          </a:prstGeom>
          <a:noFill/>
          <a:ln w="9525">
            <a:noFill/>
            <a:miter lim="800000"/>
            <a:headEnd/>
            <a:tailEnd/>
          </a:ln>
          <a:effectLst/>
        </p:spPr>
      </p:pic>
      <p:sp>
        <p:nvSpPr>
          <p:cNvPr id="5" name="Title 1"/>
          <p:cNvSpPr txBox="1">
            <a:spLocks/>
          </p:cNvSpPr>
          <p:nvPr/>
        </p:nvSpPr>
        <p:spPr>
          <a:xfrm>
            <a:off x="642910" y="142852"/>
            <a:ext cx="8229600" cy="654032"/>
          </a:xfrm>
          <a:prstGeom prst="rect">
            <a:avLst/>
          </a:prstGeom>
        </p:spPr>
        <p:txBody>
          <a:bodyPr vert="horz" lIns="91440" tIns="45720" rIns="91440" bIns="45720" rtlCol="0" anchor="ct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4400" b="1" i="0" u="none" strike="noStrike" kern="1200" cap="none" spc="0" normalizeH="0" baseline="0" noProof="0" dirty="0">
                <a:ln>
                  <a:noFill/>
                </a:ln>
                <a:solidFill>
                  <a:schemeClr val="tx1"/>
                </a:solidFill>
                <a:effectLst/>
                <a:uLnTx/>
                <a:uFillTx/>
                <a:latin typeface="+mj-lt"/>
                <a:ea typeface="+mj-ea"/>
                <a:cs typeface="+mj-cs"/>
              </a:rPr>
              <a:t>BCD counter  or MOD- 10 counter</a:t>
            </a:r>
          </a:p>
        </p:txBody>
      </p:sp>
      <p:pic>
        <p:nvPicPr>
          <p:cNvPr id="6" name="Picture 5"/>
          <p:cNvPicPr>
            <a:picLocks noChangeAspect="1" noChangeArrowheads="1"/>
          </p:cNvPicPr>
          <p:nvPr/>
        </p:nvPicPr>
        <p:blipFill>
          <a:blip r:embed="rId3"/>
          <a:srcRect/>
          <a:stretch>
            <a:fillRect/>
          </a:stretch>
        </p:blipFill>
        <p:spPr bwMode="auto">
          <a:xfrm>
            <a:off x="5909335" y="1785926"/>
            <a:ext cx="3234665" cy="4214842"/>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7143768" y="714356"/>
            <a:ext cx="1526517" cy="500066"/>
          </a:xfrm>
          <a:prstGeom prst="rect">
            <a:avLst/>
          </a:prstGeom>
          <a:noFill/>
          <a:ln w="9525">
            <a:noFill/>
            <a:miter lim="800000"/>
            <a:headEnd/>
            <a:tailEnd/>
          </a:ln>
          <a:effectLst/>
        </p:spPr>
      </p:pic>
      <p:pic>
        <p:nvPicPr>
          <p:cNvPr id="7" name="Picture 4"/>
          <p:cNvPicPr>
            <a:picLocks noChangeAspect="1" noChangeArrowheads="1"/>
          </p:cNvPicPr>
          <p:nvPr/>
        </p:nvPicPr>
        <p:blipFill>
          <a:blip r:embed="rId5" cstate="print"/>
          <a:srcRect/>
          <a:stretch>
            <a:fillRect/>
          </a:stretch>
        </p:blipFill>
        <p:spPr bwMode="auto">
          <a:xfrm>
            <a:off x="0" y="0"/>
            <a:ext cx="714348" cy="778200"/>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srcRect/>
          <a:stretch>
            <a:fillRect/>
          </a:stretch>
        </p:blipFill>
        <p:spPr bwMode="auto">
          <a:xfrm>
            <a:off x="134922" y="1285860"/>
            <a:ext cx="9009078" cy="928694"/>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a:srcRect/>
          <a:stretch>
            <a:fillRect/>
          </a:stretch>
        </p:blipFill>
        <p:spPr bwMode="auto">
          <a:xfrm>
            <a:off x="357158" y="2338552"/>
            <a:ext cx="7786742" cy="2590646"/>
          </a:xfrm>
          <a:prstGeom prst="rect">
            <a:avLst/>
          </a:prstGeom>
          <a:noFill/>
          <a:ln w="9525">
            <a:noFill/>
            <a:miter lim="800000"/>
            <a:headEnd/>
            <a:tailEnd/>
          </a:ln>
          <a:effectLst/>
        </p:spPr>
      </p:pic>
      <p:sp>
        <p:nvSpPr>
          <p:cNvPr id="7" name="Title 1"/>
          <p:cNvSpPr>
            <a:spLocks noGrp="1"/>
          </p:cNvSpPr>
          <p:nvPr>
            <p:ph type="title"/>
          </p:nvPr>
        </p:nvSpPr>
        <p:spPr>
          <a:xfrm>
            <a:off x="457200" y="274638"/>
            <a:ext cx="8229600" cy="582594"/>
          </a:xfrm>
        </p:spPr>
        <p:txBody>
          <a:bodyPr>
            <a:normAutofit fontScale="90000"/>
          </a:bodyPr>
          <a:lstStyle/>
          <a:p>
            <a:r>
              <a:rPr lang="en-IN" sz="3600" b="1" dirty="0"/>
              <a:t>Design of Synchronous MOD Counter</a:t>
            </a:r>
          </a:p>
        </p:txBody>
      </p:sp>
      <p:pic>
        <p:nvPicPr>
          <p:cNvPr id="3074" name="Picture 2"/>
          <p:cNvPicPr>
            <a:picLocks noChangeAspect="1" noChangeArrowheads="1"/>
          </p:cNvPicPr>
          <p:nvPr/>
        </p:nvPicPr>
        <p:blipFill>
          <a:blip r:embed="rId4"/>
          <a:srcRect/>
          <a:stretch>
            <a:fillRect/>
          </a:stretch>
        </p:blipFill>
        <p:spPr bwMode="auto">
          <a:xfrm>
            <a:off x="1357290" y="5000636"/>
            <a:ext cx="3667125" cy="1662109"/>
          </a:xfrm>
          <a:prstGeom prst="rect">
            <a:avLst/>
          </a:prstGeom>
          <a:noFill/>
          <a:ln w="9525">
            <a:noFill/>
            <a:miter lim="800000"/>
            <a:headEnd/>
            <a:tailEnd/>
          </a:ln>
          <a:effectLst/>
        </p:spPr>
      </p:pic>
      <p:pic>
        <p:nvPicPr>
          <p:cNvPr id="6" name="Picture 4"/>
          <p:cNvPicPr>
            <a:picLocks noChangeAspect="1" noChangeArrowheads="1"/>
          </p:cNvPicPr>
          <p:nvPr/>
        </p:nvPicPr>
        <p:blipFill>
          <a:blip r:embed="rId5" cstate="print"/>
          <a:srcRect/>
          <a:stretch>
            <a:fillRect/>
          </a:stretch>
        </p:blipFill>
        <p:spPr bwMode="auto">
          <a:xfrm>
            <a:off x="0" y="0"/>
            <a:ext cx="714348" cy="778200"/>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914400" y="0"/>
            <a:ext cx="8229600" cy="582594"/>
          </a:xfrm>
        </p:spPr>
        <p:txBody>
          <a:bodyPr>
            <a:normAutofit fontScale="90000"/>
          </a:bodyPr>
          <a:lstStyle/>
          <a:p>
            <a:r>
              <a:rPr lang="en-IN" sz="3600" b="1" dirty="0"/>
              <a:t>Design of Synchronous MOD Counter  Cont..</a:t>
            </a:r>
          </a:p>
        </p:txBody>
      </p:sp>
      <p:pic>
        <p:nvPicPr>
          <p:cNvPr id="5123" name="Picture 3"/>
          <p:cNvPicPr>
            <a:picLocks noChangeAspect="1" noChangeArrowheads="1"/>
          </p:cNvPicPr>
          <p:nvPr/>
        </p:nvPicPr>
        <p:blipFill>
          <a:blip r:embed="rId2"/>
          <a:srcRect/>
          <a:stretch>
            <a:fillRect/>
          </a:stretch>
        </p:blipFill>
        <p:spPr bwMode="auto">
          <a:xfrm>
            <a:off x="928662" y="571480"/>
            <a:ext cx="3214710" cy="377436"/>
          </a:xfrm>
          <a:prstGeom prst="rect">
            <a:avLst/>
          </a:prstGeom>
          <a:noFill/>
          <a:ln w="9525">
            <a:noFill/>
            <a:miter lim="800000"/>
            <a:headEnd/>
            <a:tailEnd/>
          </a:ln>
          <a:effectLst/>
        </p:spPr>
      </p:pic>
      <p:pic>
        <p:nvPicPr>
          <p:cNvPr id="4098" name="Picture 2"/>
          <p:cNvPicPr>
            <a:picLocks noChangeAspect="1" noChangeArrowheads="1"/>
          </p:cNvPicPr>
          <p:nvPr/>
        </p:nvPicPr>
        <p:blipFill>
          <a:blip r:embed="rId3"/>
          <a:srcRect/>
          <a:stretch>
            <a:fillRect/>
          </a:stretch>
        </p:blipFill>
        <p:spPr bwMode="auto">
          <a:xfrm>
            <a:off x="285720" y="1071546"/>
            <a:ext cx="6929486" cy="2571768"/>
          </a:xfrm>
          <a:prstGeom prst="rect">
            <a:avLst/>
          </a:prstGeom>
          <a:noFill/>
          <a:ln w="9525">
            <a:noFill/>
            <a:miter lim="800000"/>
            <a:headEnd/>
            <a:tailEnd/>
          </a:ln>
          <a:effectLst/>
        </p:spPr>
      </p:pic>
      <p:pic>
        <p:nvPicPr>
          <p:cNvPr id="9" name="Picture 2"/>
          <p:cNvPicPr>
            <a:picLocks noChangeAspect="1" noChangeArrowheads="1"/>
          </p:cNvPicPr>
          <p:nvPr/>
        </p:nvPicPr>
        <p:blipFill>
          <a:blip r:embed="rId4"/>
          <a:srcRect/>
          <a:stretch>
            <a:fillRect/>
          </a:stretch>
        </p:blipFill>
        <p:spPr bwMode="auto">
          <a:xfrm>
            <a:off x="7215174" y="1000108"/>
            <a:ext cx="1928826" cy="2500330"/>
          </a:xfrm>
          <a:prstGeom prst="rect">
            <a:avLst/>
          </a:prstGeom>
          <a:noFill/>
          <a:ln w="9525">
            <a:noFill/>
            <a:miter lim="800000"/>
            <a:headEnd/>
            <a:tailEnd/>
          </a:ln>
          <a:effectLst/>
        </p:spPr>
      </p:pic>
      <p:pic>
        <p:nvPicPr>
          <p:cNvPr id="10" name="Picture 4"/>
          <p:cNvPicPr>
            <a:picLocks noChangeAspect="1" noChangeArrowheads="1"/>
          </p:cNvPicPr>
          <p:nvPr/>
        </p:nvPicPr>
        <p:blipFill>
          <a:blip r:embed="rId5" cstate="print"/>
          <a:srcRect/>
          <a:stretch>
            <a:fillRect/>
          </a:stretch>
        </p:blipFill>
        <p:spPr bwMode="auto">
          <a:xfrm>
            <a:off x="0" y="0"/>
            <a:ext cx="714348" cy="778200"/>
          </a:xfrm>
          <a:prstGeom prst="rect">
            <a:avLst/>
          </a:prstGeom>
          <a:noFill/>
          <a:ln w="9525">
            <a:noFill/>
            <a:miter lim="800000"/>
            <a:headEnd/>
            <a:tailEnd/>
          </a:ln>
        </p:spPr>
      </p:pic>
      <p:sp>
        <p:nvSpPr>
          <p:cNvPr id="1028" name="Rectangle 4"/>
          <p:cNvSpPr>
            <a:spLocks noChangeArrowheads="1"/>
          </p:cNvSpPr>
          <p:nvPr/>
        </p:nvSpPr>
        <p:spPr bwMode="auto">
          <a:xfrm>
            <a:off x="357158" y="3786190"/>
            <a:ext cx="4071934"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itchFamily="34" charset="0"/>
                <a:ea typeface="TeXGyrePagella" charset="0"/>
                <a:cs typeface="Times New Roman" pitchFamily="18" charset="0"/>
              </a:rPr>
              <a:t>Step 4: Simplification using K - Map</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pic>
        <p:nvPicPr>
          <p:cNvPr id="1029" name="Picture 5"/>
          <p:cNvPicPr>
            <a:picLocks noChangeAspect="1" noChangeArrowheads="1"/>
          </p:cNvPicPr>
          <p:nvPr/>
        </p:nvPicPr>
        <p:blipFill>
          <a:blip r:embed="rId6"/>
          <a:srcRect/>
          <a:stretch>
            <a:fillRect/>
          </a:stretch>
        </p:blipFill>
        <p:spPr bwMode="auto">
          <a:xfrm>
            <a:off x="415936" y="4143380"/>
            <a:ext cx="8228030" cy="271462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8794" y="274638"/>
            <a:ext cx="5715040" cy="511156"/>
          </a:xfrm>
        </p:spPr>
        <p:txBody>
          <a:bodyPr>
            <a:normAutofit fontScale="90000"/>
          </a:bodyPr>
          <a:lstStyle/>
          <a:p>
            <a:r>
              <a:rPr lang="en-US" b="1" dirty="0"/>
              <a:t>Clock Signal</a:t>
            </a:r>
          </a:p>
        </p:txBody>
      </p:sp>
      <p:sp>
        <p:nvSpPr>
          <p:cNvPr id="3" name="Content Placeholder 2"/>
          <p:cNvSpPr>
            <a:spLocks noGrp="1"/>
          </p:cNvSpPr>
          <p:nvPr>
            <p:ph idx="1"/>
          </p:nvPr>
        </p:nvSpPr>
        <p:spPr>
          <a:xfrm>
            <a:off x="457200" y="1000108"/>
            <a:ext cx="8229600" cy="5126055"/>
          </a:xfrm>
        </p:spPr>
        <p:txBody>
          <a:bodyPr>
            <a:normAutofit/>
          </a:bodyPr>
          <a:lstStyle/>
          <a:p>
            <a:r>
              <a:rPr lang="en-US" dirty="0"/>
              <a:t>A clock signal is a particular type of signal that oscillates between  a high and a low state. It is produced by clock generator.</a:t>
            </a:r>
          </a:p>
          <a:p>
            <a:endParaRPr lang="en-US" dirty="0"/>
          </a:p>
          <a:p>
            <a:endParaRPr lang="en-US" dirty="0"/>
          </a:p>
          <a:p>
            <a:pPr>
              <a:buNone/>
            </a:pPr>
            <a:r>
              <a:rPr lang="en-US" dirty="0"/>
              <a:t>Types of Triggering</a:t>
            </a:r>
          </a:p>
          <a:p>
            <a:r>
              <a:rPr lang="en-US" dirty="0"/>
              <a:t>Level triggering</a:t>
            </a:r>
          </a:p>
          <a:p>
            <a:r>
              <a:rPr lang="en-US" dirty="0"/>
              <a:t>Edge triggering</a:t>
            </a:r>
          </a:p>
          <a:p>
            <a:endParaRPr lang="en-US" dirty="0"/>
          </a:p>
        </p:txBody>
      </p:sp>
      <p:pic>
        <p:nvPicPr>
          <p:cNvPr id="5" name="Picture 4"/>
          <p:cNvPicPr/>
          <p:nvPr/>
        </p:nvPicPr>
        <p:blipFill>
          <a:blip r:embed="rId2"/>
          <a:srcRect/>
          <a:stretch>
            <a:fillRect/>
          </a:stretch>
        </p:blipFill>
        <p:spPr bwMode="auto">
          <a:xfrm>
            <a:off x="3286116" y="2571744"/>
            <a:ext cx="4049306" cy="1229032"/>
          </a:xfrm>
          <a:prstGeom prst="rect">
            <a:avLst/>
          </a:prstGeom>
          <a:noFill/>
          <a:ln w="9525">
            <a:noFill/>
            <a:miter lim="800000"/>
            <a:headEnd/>
            <a:tailEnd/>
          </a:ln>
        </p:spPr>
      </p:pic>
      <p:pic>
        <p:nvPicPr>
          <p:cNvPr id="6" name="Picture 4"/>
          <p:cNvPicPr>
            <a:picLocks noChangeAspect="1" noChangeArrowheads="1"/>
          </p:cNvPicPr>
          <p:nvPr/>
        </p:nvPicPr>
        <p:blipFill>
          <a:blip r:embed="rId3"/>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271622" y="0"/>
            <a:ext cx="8229600" cy="582594"/>
          </a:xfrm>
        </p:spPr>
        <p:txBody>
          <a:bodyPr>
            <a:normAutofit fontScale="90000"/>
          </a:bodyPr>
          <a:lstStyle/>
          <a:p>
            <a:r>
              <a:rPr lang="en-IN" sz="3600" b="1" dirty="0"/>
              <a:t>Design of Synchronous MOD Counter  Cont..</a:t>
            </a:r>
          </a:p>
        </p:txBody>
      </p:sp>
      <p:pic>
        <p:nvPicPr>
          <p:cNvPr id="6148" name="Picture 4"/>
          <p:cNvPicPr>
            <a:picLocks noChangeAspect="1" noChangeArrowheads="1"/>
          </p:cNvPicPr>
          <p:nvPr/>
        </p:nvPicPr>
        <p:blipFill>
          <a:blip r:embed="rId2"/>
          <a:srcRect/>
          <a:stretch>
            <a:fillRect/>
          </a:stretch>
        </p:blipFill>
        <p:spPr bwMode="auto">
          <a:xfrm>
            <a:off x="642910" y="3608295"/>
            <a:ext cx="2143140" cy="392209"/>
          </a:xfrm>
          <a:prstGeom prst="rect">
            <a:avLst/>
          </a:prstGeom>
          <a:noFill/>
          <a:ln w="9525">
            <a:noFill/>
            <a:miter lim="800000"/>
            <a:headEnd/>
            <a:tailEnd/>
          </a:ln>
          <a:effectLst/>
        </p:spPr>
      </p:pic>
      <p:pic>
        <p:nvPicPr>
          <p:cNvPr id="5122" name="Picture 2"/>
          <p:cNvPicPr>
            <a:picLocks noChangeAspect="1" noChangeArrowheads="1"/>
          </p:cNvPicPr>
          <p:nvPr/>
        </p:nvPicPr>
        <p:blipFill>
          <a:blip r:embed="rId3"/>
          <a:srcRect/>
          <a:stretch>
            <a:fillRect/>
          </a:stretch>
        </p:blipFill>
        <p:spPr bwMode="auto">
          <a:xfrm>
            <a:off x="7729568" y="1071546"/>
            <a:ext cx="1200150" cy="1714500"/>
          </a:xfrm>
          <a:prstGeom prst="rect">
            <a:avLst/>
          </a:prstGeom>
          <a:noFill/>
          <a:ln w="9525">
            <a:noFill/>
            <a:miter lim="800000"/>
            <a:headEnd/>
            <a:tailEnd/>
          </a:ln>
          <a:effectLst/>
        </p:spPr>
      </p:pic>
      <p:pic>
        <p:nvPicPr>
          <p:cNvPr id="8" name="Picture 4"/>
          <p:cNvPicPr>
            <a:picLocks noChangeAspect="1" noChangeArrowheads="1"/>
          </p:cNvPicPr>
          <p:nvPr/>
        </p:nvPicPr>
        <p:blipFill>
          <a:blip r:embed="rId4" cstate="print"/>
          <a:srcRect/>
          <a:stretch>
            <a:fillRect/>
          </a:stretch>
        </p:blipFill>
        <p:spPr bwMode="auto">
          <a:xfrm>
            <a:off x="0" y="0"/>
            <a:ext cx="714348" cy="778200"/>
          </a:xfrm>
          <a:prstGeom prst="rect">
            <a:avLst/>
          </a:prstGeom>
          <a:noFill/>
          <a:ln w="9525">
            <a:noFill/>
            <a:miter lim="800000"/>
            <a:headEnd/>
            <a:tailEnd/>
          </a:ln>
        </p:spPr>
      </p:pic>
      <p:sp>
        <p:nvSpPr>
          <p:cNvPr id="4097" name="Rectangle 1"/>
          <p:cNvSpPr>
            <a:spLocks noChangeArrowheads="1"/>
          </p:cNvSpPr>
          <p:nvPr/>
        </p:nvSpPr>
        <p:spPr bwMode="auto">
          <a:xfrm>
            <a:off x="642910" y="785794"/>
            <a:ext cx="3786182"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636713" algn="l"/>
                <a:tab pos="4648200" algn="l"/>
              </a:tabLs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Step 5: Draw the Logic diagram</a:t>
            </a:r>
            <a:endParaRPr kumimoji="0" lang="en-US" b="0" i="0" u="none" strike="noStrike" cap="none" normalizeH="0" baseline="0" dirty="0">
              <a:ln>
                <a:noFill/>
              </a:ln>
              <a:solidFill>
                <a:schemeClr val="tx1"/>
              </a:solidFill>
              <a:effectLst/>
              <a:latin typeface="Arial" pitchFamily="34" charset="0"/>
              <a:cs typeface="Arial" pitchFamily="34" charset="0"/>
            </a:endParaRPr>
          </a:p>
        </p:txBody>
      </p:sp>
      <p:pic>
        <p:nvPicPr>
          <p:cNvPr id="4098" name="Picture 2"/>
          <p:cNvPicPr>
            <a:picLocks noChangeAspect="1" noChangeArrowheads="1"/>
          </p:cNvPicPr>
          <p:nvPr/>
        </p:nvPicPr>
        <p:blipFill>
          <a:blip r:embed="rId5"/>
          <a:srcRect/>
          <a:stretch>
            <a:fillRect/>
          </a:stretch>
        </p:blipFill>
        <p:spPr bwMode="auto">
          <a:xfrm>
            <a:off x="214314" y="1214422"/>
            <a:ext cx="7500958" cy="2470150"/>
          </a:xfrm>
          <a:prstGeom prst="rect">
            <a:avLst/>
          </a:prstGeom>
          <a:noFill/>
          <a:ln w="9525">
            <a:noFill/>
            <a:miter lim="800000"/>
            <a:headEnd/>
            <a:tailEnd/>
          </a:ln>
        </p:spPr>
      </p:pic>
      <p:pic>
        <p:nvPicPr>
          <p:cNvPr id="4099" name="Picture 3"/>
          <p:cNvPicPr>
            <a:picLocks noChangeAspect="1" noChangeArrowheads="1"/>
          </p:cNvPicPr>
          <p:nvPr/>
        </p:nvPicPr>
        <p:blipFill>
          <a:blip r:embed="rId6"/>
          <a:srcRect/>
          <a:stretch>
            <a:fillRect/>
          </a:stretch>
        </p:blipFill>
        <p:spPr bwMode="auto">
          <a:xfrm>
            <a:off x="0" y="4168801"/>
            <a:ext cx="8858280" cy="2474909"/>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1670" y="71414"/>
            <a:ext cx="4357718" cy="582594"/>
          </a:xfrm>
        </p:spPr>
        <p:txBody>
          <a:bodyPr>
            <a:normAutofit fontScale="90000"/>
          </a:bodyPr>
          <a:lstStyle/>
          <a:p>
            <a:r>
              <a:rPr lang="en-IN" dirty="0"/>
              <a:t>Ring Counter</a:t>
            </a:r>
          </a:p>
        </p:txBody>
      </p:sp>
      <p:pic>
        <p:nvPicPr>
          <p:cNvPr id="1026" name="Picture 2"/>
          <p:cNvPicPr>
            <a:picLocks noChangeAspect="1" noChangeArrowheads="1"/>
          </p:cNvPicPr>
          <p:nvPr/>
        </p:nvPicPr>
        <p:blipFill>
          <a:blip r:embed="rId2"/>
          <a:srcRect/>
          <a:stretch>
            <a:fillRect/>
          </a:stretch>
        </p:blipFill>
        <p:spPr bwMode="auto">
          <a:xfrm>
            <a:off x="857224" y="1792730"/>
            <a:ext cx="6429420" cy="1564832"/>
          </a:xfrm>
          <a:prstGeom prst="rect">
            <a:avLst/>
          </a:prstGeom>
          <a:noFill/>
          <a:ln w="9525">
            <a:noFill/>
            <a:miter lim="800000"/>
            <a:headEnd/>
            <a:tailEnd/>
          </a:ln>
          <a:effectLst/>
        </p:spPr>
      </p:pic>
      <p:sp>
        <p:nvSpPr>
          <p:cNvPr id="5" name="Title 1"/>
          <p:cNvSpPr txBox="1">
            <a:spLocks/>
          </p:cNvSpPr>
          <p:nvPr/>
        </p:nvSpPr>
        <p:spPr>
          <a:xfrm>
            <a:off x="428596" y="1428736"/>
            <a:ext cx="4857784" cy="500066"/>
          </a:xfrm>
          <a:prstGeom prst="rect">
            <a:avLst/>
          </a:prstGeom>
        </p:spPr>
        <p:txBody>
          <a:bodyPr vert="horz" lIns="91440" tIns="45720" rIns="91440" bIns="45720" rtlCol="0" anchor="ctr">
            <a:normAutofit fontScale="5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6 – bit Ring Counter circuit</a:t>
            </a:r>
            <a:r>
              <a:rPr kumimoji="0" lang="en-IN" sz="4400" b="0" i="0" u="none" strike="noStrike" kern="1200" cap="none" spc="0" normalizeH="0" noProof="0" dirty="0">
                <a:ln>
                  <a:noFill/>
                </a:ln>
                <a:solidFill>
                  <a:schemeClr val="tx1"/>
                </a:solidFill>
                <a:effectLst/>
                <a:uLnTx/>
                <a:uFillTx/>
                <a:latin typeface="+mj-lt"/>
                <a:ea typeface="+mj-ea"/>
                <a:cs typeface="+mj-cs"/>
              </a:rPr>
              <a:t> Diagram</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027" name="Picture 3"/>
          <p:cNvPicPr>
            <a:picLocks noChangeAspect="1" noChangeArrowheads="1"/>
          </p:cNvPicPr>
          <p:nvPr/>
        </p:nvPicPr>
        <p:blipFill>
          <a:blip r:embed="rId3"/>
          <a:srcRect/>
          <a:stretch>
            <a:fillRect/>
          </a:stretch>
        </p:blipFill>
        <p:spPr bwMode="auto">
          <a:xfrm>
            <a:off x="571472" y="4000504"/>
            <a:ext cx="4011958" cy="2571768"/>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5000628" y="4294283"/>
            <a:ext cx="3143272" cy="2277989"/>
          </a:xfrm>
          <a:prstGeom prst="rect">
            <a:avLst/>
          </a:prstGeom>
          <a:noFill/>
          <a:ln w="9525">
            <a:noFill/>
            <a:miter lim="800000"/>
            <a:headEnd/>
            <a:tailEnd/>
          </a:ln>
          <a:effectLst/>
        </p:spPr>
      </p:pic>
      <p:sp>
        <p:nvSpPr>
          <p:cNvPr id="8" name="Title 1"/>
          <p:cNvSpPr txBox="1">
            <a:spLocks/>
          </p:cNvSpPr>
          <p:nvPr/>
        </p:nvSpPr>
        <p:spPr>
          <a:xfrm>
            <a:off x="642910" y="3489348"/>
            <a:ext cx="3176582" cy="439718"/>
          </a:xfrm>
          <a:prstGeom prst="rect">
            <a:avLst/>
          </a:prstGeom>
        </p:spPr>
        <p:txBody>
          <a:bodyPr vert="horz" lIns="91440" tIns="45720" rIns="91440" bIns="45720" rtlCol="0" anchor="ctr">
            <a:normAutofit fontScale="6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Truth  Table</a:t>
            </a:r>
          </a:p>
        </p:txBody>
      </p:sp>
      <p:sp>
        <p:nvSpPr>
          <p:cNvPr id="9" name="Title 1"/>
          <p:cNvSpPr txBox="1">
            <a:spLocks/>
          </p:cNvSpPr>
          <p:nvPr/>
        </p:nvSpPr>
        <p:spPr>
          <a:xfrm>
            <a:off x="5253070" y="3632224"/>
            <a:ext cx="3176582" cy="439718"/>
          </a:xfrm>
          <a:prstGeom prst="rect">
            <a:avLst/>
          </a:prstGeom>
        </p:spPr>
        <p:txBody>
          <a:bodyPr vert="horz" lIns="91440" tIns="45720" rIns="91440" bIns="45720" rtlCol="0" anchor="ctr">
            <a:normAutofit fontScale="6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State Diagram</a:t>
            </a:r>
          </a:p>
        </p:txBody>
      </p:sp>
      <p:sp>
        <p:nvSpPr>
          <p:cNvPr id="11" name="Title 1"/>
          <p:cNvSpPr txBox="1">
            <a:spLocks/>
          </p:cNvSpPr>
          <p:nvPr/>
        </p:nvSpPr>
        <p:spPr>
          <a:xfrm>
            <a:off x="714348" y="714356"/>
            <a:ext cx="6643734" cy="714380"/>
          </a:xfrm>
          <a:prstGeom prst="rect">
            <a:avLst/>
          </a:prstGeom>
          <a:ln>
            <a:solidFill>
              <a:schemeClr val="accent1"/>
            </a:solidFill>
          </a:ln>
        </p:spPr>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IN" sz="2800" b="0" i="0" u="none" strike="noStrike" kern="1200" cap="none" spc="0" normalizeH="0" baseline="0" noProof="0" dirty="0">
                <a:ln>
                  <a:noFill/>
                </a:ln>
                <a:solidFill>
                  <a:schemeClr val="tx1"/>
                </a:solidFill>
                <a:effectLst/>
                <a:uLnTx/>
                <a:uFillTx/>
                <a:latin typeface="+mj-lt"/>
                <a:ea typeface="+mj-ea"/>
                <a:cs typeface="+mj-cs"/>
              </a:rPr>
              <a:t>Count  = Number</a:t>
            </a:r>
            <a:r>
              <a:rPr kumimoji="0" lang="en-IN" sz="2800" b="0" i="0" u="none" strike="noStrike" kern="1200" cap="none" spc="0" normalizeH="0" noProof="0" dirty="0">
                <a:ln>
                  <a:noFill/>
                </a:ln>
                <a:solidFill>
                  <a:schemeClr val="tx1"/>
                </a:solidFill>
                <a:effectLst/>
                <a:uLnTx/>
                <a:uFillTx/>
                <a:latin typeface="+mj-lt"/>
                <a:ea typeface="+mj-ea"/>
                <a:cs typeface="+mj-cs"/>
              </a:rPr>
              <a:t> of </a:t>
            </a:r>
            <a:r>
              <a:rPr kumimoji="0" lang="en-IN" sz="2800" b="0" i="0" u="none" strike="noStrike" kern="1200" cap="none" spc="0" normalizeH="0" noProof="0" dirty="0" err="1">
                <a:ln>
                  <a:noFill/>
                </a:ln>
                <a:solidFill>
                  <a:schemeClr val="tx1"/>
                </a:solidFill>
                <a:effectLst/>
                <a:uLnTx/>
                <a:uFillTx/>
                <a:latin typeface="+mj-lt"/>
                <a:ea typeface="+mj-ea"/>
                <a:cs typeface="+mj-cs"/>
              </a:rPr>
              <a:t>flipflops</a:t>
            </a:r>
            <a:endParaRPr kumimoji="0" lang="en-IN" sz="2800" b="0" i="0" u="none" strike="noStrike" kern="1200" cap="none" spc="0" normalizeH="0" noProof="0" dirty="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en-IN" sz="2400" baseline="0" dirty="0">
                <a:latin typeface="+mj-lt"/>
                <a:ea typeface="+mj-ea"/>
                <a:cs typeface="+mj-cs"/>
              </a:rPr>
              <a:t>Used to identify the active state</a:t>
            </a:r>
            <a:r>
              <a:rPr lang="en-IN" sz="2400" dirty="0">
                <a:latin typeface="+mj-lt"/>
                <a:ea typeface="+mj-ea"/>
                <a:cs typeface="+mj-cs"/>
              </a:rPr>
              <a:t>  with Logic 1</a:t>
            </a:r>
            <a:endParaRPr kumimoji="0" lang="en-IN" sz="2400" b="0" i="0" u="none" strike="noStrike" kern="1200" cap="none" spc="0" normalizeH="0" baseline="0" noProof="0" dirty="0">
              <a:ln>
                <a:noFill/>
              </a:ln>
              <a:solidFill>
                <a:schemeClr val="tx1"/>
              </a:solidFill>
              <a:effectLst/>
              <a:uLnTx/>
              <a:uFillTx/>
              <a:latin typeface="+mj-lt"/>
              <a:ea typeface="+mj-ea"/>
              <a:cs typeface="+mj-cs"/>
            </a:endParaRPr>
          </a:p>
        </p:txBody>
      </p:sp>
      <p:pic>
        <p:nvPicPr>
          <p:cNvPr id="10" name="Picture 4"/>
          <p:cNvPicPr>
            <a:picLocks noChangeAspect="1" noChangeArrowheads="1"/>
          </p:cNvPicPr>
          <p:nvPr/>
        </p:nvPicPr>
        <p:blipFill>
          <a:blip r:embed="rId5" cstate="print"/>
          <a:srcRect/>
          <a:stretch>
            <a:fillRect/>
          </a:stretch>
        </p:blipFill>
        <p:spPr bwMode="auto">
          <a:xfrm>
            <a:off x="0" y="0"/>
            <a:ext cx="714348" cy="778200"/>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582594"/>
          </a:xfrm>
        </p:spPr>
        <p:txBody>
          <a:bodyPr>
            <a:normAutofit fontScale="90000"/>
          </a:bodyPr>
          <a:lstStyle/>
          <a:p>
            <a:r>
              <a:rPr lang="en-IN" b="1" dirty="0"/>
              <a:t>Johnson Counter</a:t>
            </a:r>
          </a:p>
        </p:txBody>
      </p:sp>
      <p:sp>
        <p:nvSpPr>
          <p:cNvPr id="5" name="Title 1"/>
          <p:cNvSpPr txBox="1">
            <a:spLocks/>
          </p:cNvSpPr>
          <p:nvPr/>
        </p:nvSpPr>
        <p:spPr>
          <a:xfrm>
            <a:off x="428596" y="2071678"/>
            <a:ext cx="4000528" cy="500066"/>
          </a:xfrm>
          <a:prstGeom prst="rect">
            <a:avLst/>
          </a:prstGeom>
        </p:spPr>
        <p:txBody>
          <a:bodyPr vert="horz" lIns="91440" tIns="45720" rIns="91440" bIns="45720" rtlCol="0" anchor="ctr">
            <a:normAutofit fontScale="75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Circuit</a:t>
            </a:r>
            <a:r>
              <a:rPr kumimoji="0" lang="en-IN" sz="4400" b="0" i="0" u="none" strike="noStrike" kern="1200" cap="none" spc="0" normalizeH="0" noProof="0" dirty="0">
                <a:ln>
                  <a:noFill/>
                </a:ln>
                <a:solidFill>
                  <a:schemeClr val="tx1"/>
                </a:solidFill>
                <a:effectLst/>
                <a:uLnTx/>
                <a:uFillTx/>
                <a:latin typeface="+mj-lt"/>
                <a:ea typeface="+mj-ea"/>
                <a:cs typeface="+mj-cs"/>
              </a:rPr>
              <a:t> Diagram</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Title 1"/>
          <p:cNvSpPr txBox="1">
            <a:spLocks/>
          </p:cNvSpPr>
          <p:nvPr/>
        </p:nvSpPr>
        <p:spPr>
          <a:xfrm>
            <a:off x="6429388" y="2274902"/>
            <a:ext cx="2462202" cy="439718"/>
          </a:xfrm>
          <a:prstGeom prst="rect">
            <a:avLst/>
          </a:prstGeom>
        </p:spPr>
        <p:txBody>
          <a:bodyPr vert="horz" lIns="91440" tIns="45720" rIns="91440" bIns="45720" rtlCol="0" anchor="ctr">
            <a:normAutofit fontScale="6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Truth  Table</a:t>
            </a:r>
          </a:p>
        </p:txBody>
      </p:sp>
      <p:pic>
        <p:nvPicPr>
          <p:cNvPr id="2050" name="Picture 2"/>
          <p:cNvPicPr>
            <a:picLocks noChangeAspect="1" noChangeArrowheads="1"/>
          </p:cNvPicPr>
          <p:nvPr/>
        </p:nvPicPr>
        <p:blipFill>
          <a:blip r:embed="rId2"/>
          <a:srcRect/>
          <a:stretch>
            <a:fillRect/>
          </a:stretch>
        </p:blipFill>
        <p:spPr bwMode="auto">
          <a:xfrm>
            <a:off x="214282" y="2588543"/>
            <a:ext cx="5929354" cy="2840721"/>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6500826" y="2782337"/>
            <a:ext cx="2071702" cy="3647059"/>
          </a:xfrm>
          <a:prstGeom prst="rect">
            <a:avLst/>
          </a:prstGeom>
          <a:noFill/>
          <a:ln w="9525">
            <a:noFill/>
            <a:miter lim="800000"/>
            <a:headEnd/>
            <a:tailEnd/>
          </a:ln>
          <a:effectLst/>
        </p:spPr>
      </p:pic>
      <p:sp>
        <p:nvSpPr>
          <p:cNvPr id="12" name="Title 1"/>
          <p:cNvSpPr txBox="1">
            <a:spLocks/>
          </p:cNvSpPr>
          <p:nvPr/>
        </p:nvSpPr>
        <p:spPr>
          <a:xfrm>
            <a:off x="642910" y="857232"/>
            <a:ext cx="8215370" cy="1000132"/>
          </a:xfrm>
          <a:prstGeom prst="rect">
            <a:avLst/>
          </a:prstGeom>
          <a:ln>
            <a:solidFill>
              <a:schemeClr val="accent1"/>
            </a:solidFill>
          </a:ln>
        </p:spPr>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IN" sz="2800" b="0" i="0" u="none" strike="noStrike" kern="1200" cap="none" spc="0" normalizeH="0" baseline="0" noProof="0" dirty="0">
                <a:ln>
                  <a:noFill/>
                </a:ln>
                <a:solidFill>
                  <a:schemeClr val="tx1"/>
                </a:solidFill>
                <a:effectLst/>
                <a:uLnTx/>
                <a:uFillTx/>
                <a:latin typeface="+mj-lt"/>
                <a:ea typeface="+mj-ea"/>
                <a:cs typeface="+mj-cs"/>
              </a:rPr>
              <a:t>Count  = Number</a:t>
            </a:r>
            <a:r>
              <a:rPr kumimoji="0" lang="en-IN" sz="2800" b="0" i="0" u="none" strike="noStrike" kern="1200" cap="none" spc="0" normalizeH="0" noProof="0" dirty="0">
                <a:ln>
                  <a:noFill/>
                </a:ln>
                <a:solidFill>
                  <a:schemeClr val="tx1"/>
                </a:solidFill>
                <a:effectLst/>
                <a:uLnTx/>
                <a:uFillTx/>
                <a:latin typeface="+mj-lt"/>
                <a:ea typeface="+mj-ea"/>
                <a:cs typeface="+mj-cs"/>
              </a:rPr>
              <a:t> of </a:t>
            </a:r>
            <a:r>
              <a:rPr kumimoji="0" lang="en-IN" sz="2800" b="0" i="0" u="none" strike="noStrike" kern="1200" cap="none" spc="0" normalizeH="0" noProof="0" dirty="0" err="1">
                <a:ln>
                  <a:noFill/>
                </a:ln>
                <a:solidFill>
                  <a:schemeClr val="tx1"/>
                </a:solidFill>
                <a:effectLst/>
                <a:uLnTx/>
                <a:uFillTx/>
                <a:latin typeface="+mj-lt"/>
                <a:ea typeface="+mj-ea"/>
                <a:cs typeface="+mj-cs"/>
              </a:rPr>
              <a:t>Flipflops</a:t>
            </a:r>
            <a:r>
              <a:rPr kumimoji="0" lang="en-IN" sz="2800" b="0" i="0" u="none" strike="noStrike" kern="1200" cap="none" spc="0" normalizeH="0" noProof="0" dirty="0">
                <a:ln>
                  <a:noFill/>
                </a:ln>
                <a:solidFill>
                  <a:schemeClr val="tx1"/>
                </a:solidFill>
                <a:effectLst/>
                <a:uLnTx/>
                <a:uFillTx/>
                <a:latin typeface="+mj-lt"/>
                <a:ea typeface="+mj-ea"/>
                <a:cs typeface="+mj-cs"/>
              </a:rPr>
              <a:t> * 2</a:t>
            </a:r>
          </a:p>
          <a:p>
            <a:pPr marL="0" marR="0" lvl="0" indent="0" defTabSz="914400" rtl="0" eaLnBrk="1" fontAlgn="auto" latinLnBrk="0" hangingPunct="1">
              <a:lnSpc>
                <a:spcPct val="100000"/>
              </a:lnSpc>
              <a:spcBef>
                <a:spcPct val="0"/>
              </a:spcBef>
              <a:spcAft>
                <a:spcPts val="0"/>
              </a:spcAft>
              <a:buClrTx/>
              <a:buSzTx/>
              <a:buFontTx/>
              <a:buNone/>
              <a:tabLst/>
              <a:defRPr/>
            </a:pPr>
            <a:r>
              <a:rPr kumimoji="0" lang="en-IN" sz="2800" b="0" i="0" u="none" strike="noStrike" kern="1200" cap="none" spc="0" normalizeH="0" noProof="0" dirty="0">
                <a:ln>
                  <a:noFill/>
                </a:ln>
                <a:solidFill>
                  <a:schemeClr val="tx1"/>
                </a:solidFill>
                <a:effectLst/>
                <a:uLnTx/>
                <a:uFillTx/>
                <a:latin typeface="+mj-lt"/>
                <a:ea typeface="+mj-ea"/>
                <a:cs typeface="+mj-cs"/>
              </a:rPr>
              <a:t>          </a:t>
            </a:r>
            <a:r>
              <a:rPr kumimoji="0" lang="en-IN" sz="2400" b="0" i="0" u="none" strike="noStrike" kern="1200" cap="none" spc="0" normalizeH="0" noProof="0" dirty="0">
                <a:ln>
                  <a:noFill/>
                </a:ln>
                <a:solidFill>
                  <a:schemeClr val="tx1"/>
                </a:solidFill>
                <a:effectLst/>
                <a:uLnTx/>
                <a:uFillTx/>
                <a:latin typeface="+mj-lt"/>
                <a:ea typeface="+mj-ea"/>
                <a:cs typeface="+mj-cs"/>
              </a:rPr>
              <a:t>Reduce the Number of </a:t>
            </a:r>
            <a:r>
              <a:rPr kumimoji="0" lang="en-IN" sz="2400" b="0" i="0" u="none" strike="noStrike" kern="1200" cap="none" spc="0" normalizeH="0" noProof="0" dirty="0" err="1">
                <a:ln>
                  <a:noFill/>
                </a:ln>
                <a:solidFill>
                  <a:schemeClr val="tx1"/>
                </a:solidFill>
                <a:effectLst/>
                <a:uLnTx/>
                <a:uFillTx/>
                <a:latin typeface="+mj-lt"/>
                <a:ea typeface="+mj-ea"/>
                <a:cs typeface="+mj-cs"/>
              </a:rPr>
              <a:t>Flipflops</a:t>
            </a:r>
            <a:r>
              <a:rPr kumimoji="0" lang="en-IN" sz="2400" b="0" i="0" u="none" strike="noStrike" kern="1200" cap="none" spc="0" normalizeH="0" noProof="0" dirty="0">
                <a:ln>
                  <a:noFill/>
                </a:ln>
                <a:solidFill>
                  <a:schemeClr val="tx1"/>
                </a:solidFill>
                <a:effectLst/>
                <a:uLnTx/>
                <a:uFillTx/>
                <a:latin typeface="+mj-lt"/>
                <a:ea typeface="+mj-ea"/>
                <a:cs typeface="+mj-cs"/>
              </a:rPr>
              <a:t> </a:t>
            </a:r>
            <a:endParaRPr kumimoji="0" lang="en-IN" sz="24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4"/>
          <p:cNvPicPr>
            <a:picLocks noChangeAspect="1" noChangeArrowheads="1"/>
          </p:cNvPicPr>
          <p:nvPr/>
        </p:nvPicPr>
        <p:blipFill>
          <a:blip r:embed="rId4" cstate="print"/>
          <a:srcRect/>
          <a:stretch>
            <a:fillRect/>
          </a:stretch>
        </p:blipFill>
        <p:spPr bwMode="auto">
          <a:xfrm>
            <a:off x="0" y="0"/>
            <a:ext cx="714348" cy="7782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Level triggering</a:t>
            </a:r>
            <a:br>
              <a:rPr lang="en-US" b="1" dirty="0"/>
            </a:br>
            <a:endParaRPr lang="en-US" b="1" dirty="0"/>
          </a:p>
        </p:txBody>
      </p:sp>
      <p:sp>
        <p:nvSpPr>
          <p:cNvPr id="3" name="Content Placeholder 2"/>
          <p:cNvSpPr>
            <a:spLocks noGrp="1"/>
          </p:cNvSpPr>
          <p:nvPr>
            <p:ph idx="1"/>
          </p:nvPr>
        </p:nvSpPr>
        <p:spPr>
          <a:xfrm>
            <a:off x="457200" y="1071546"/>
            <a:ext cx="8229600" cy="5054617"/>
          </a:xfrm>
        </p:spPr>
        <p:txBody>
          <a:bodyPr>
            <a:normAutofit/>
          </a:bodyPr>
          <a:lstStyle/>
          <a:p>
            <a:pPr algn="just"/>
            <a:r>
              <a:rPr lang="en-US" dirty="0"/>
              <a:t>Positive level triggering- </a:t>
            </a:r>
            <a:r>
              <a:rPr lang="en-US" sz="2400" dirty="0">
                <a:latin typeface="Times New Roman" pitchFamily="18" charset="0"/>
                <a:cs typeface="Times New Roman" pitchFamily="18" charset="0"/>
              </a:rPr>
              <a:t>If the sequential circuit is operated with the clock signal when it is in </a:t>
            </a:r>
            <a:r>
              <a:rPr lang="en-US" sz="2400" b="1" dirty="0">
                <a:latin typeface="Times New Roman" pitchFamily="18" charset="0"/>
                <a:cs typeface="Times New Roman" pitchFamily="18" charset="0"/>
              </a:rPr>
              <a:t>Logic High</a:t>
            </a:r>
            <a:r>
              <a:rPr lang="en-US" sz="2400" dirty="0">
                <a:latin typeface="Times New Roman" pitchFamily="18" charset="0"/>
                <a:cs typeface="Times New Roman" pitchFamily="18" charset="0"/>
              </a:rPr>
              <a:t>, then that type of triggering is known as </a:t>
            </a:r>
            <a:r>
              <a:rPr lang="en-US" sz="2400" b="1" dirty="0">
                <a:latin typeface="Times New Roman" pitchFamily="18" charset="0"/>
                <a:cs typeface="Times New Roman" pitchFamily="18" charset="0"/>
              </a:rPr>
              <a:t>Positive level triggering</a:t>
            </a:r>
            <a:endParaRPr lang="en-US" sz="2400" dirty="0">
              <a:latin typeface="Times New Roman" pitchFamily="18" charset="0"/>
              <a:cs typeface="Times New Roman" pitchFamily="18" charset="0"/>
            </a:endParaRPr>
          </a:p>
          <a:p>
            <a:pPr lvl="0"/>
            <a:endParaRPr lang="en-US" dirty="0"/>
          </a:p>
          <a:p>
            <a:pPr lvl="0"/>
            <a:endParaRPr lang="en-US" dirty="0"/>
          </a:p>
          <a:p>
            <a:pPr lvl="0"/>
            <a:r>
              <a:rPr lang="en-US" dirty="0"/>
              <a:t>Negative level triggering- I</a:t>
            </a:r>
            <a:r>
              <a:rPr lang="en-US" sz="2000" dirty="0">
                <a:latin typeface="Times New Roman" pitchFamily="18" charset="0"/>
                <a:cs typeface="Times New Roman" pitchFamily="18" charset="0"/>
              </a:rPr>
              <a:t>f the sequential </a:t>
            </a:r>
            <a:r>
              <a:rPr lang="en-US" sz="2400" dirty="0">
                <a:latin typeface="Times New Roman" pitchFamily="18" charset="0"/>
                <a:cs typeface="Times New Roman" pitchFamily="18" charset="0"/>
              </a:rPr>
              <a:t>circuit is operated with the clock signal when it is in </a:t>
            </a:r>
            <a:r>
              <a:rPr lang="en-US" sz="2400" b="1" dirty="0">
                <a:latin typeface="Times New Roman" pitchFamily="18" charset="0"/>
                <a:cs typeface="Times New Roman" pitchFamily="18" charset="0"/>
              </a:rPr>
              <a:t>Logic Low</a:t>
            </a:r>
            <a:r>
              <a:rPr lang="en-US" sz="2400" dirty="0">
                <a:latin typeface="Times New Roman" pitchFamily="18" charset="0"/>
                <a:cs typeface="Times New Roman" pitchFamily="18" charset="0"/>
              </a:rPr>
              <a:t>, then that type of triggering is known as </a:t>
            </a:r>
            <a:r>
              <a:rPr lang="en-US" sz="2400" b="1" dirty="0">
                <a:latin typeface="Times New Roman" pitchFamily="18" charset="0"/>
                <a:cs typeface="Times New Roman" pitchFamily="18" charset="0"/>
              </a:rPr>
              <a:t>Negative level triggering</a:t>
            </a:r>
            <a:r>
              <a:rPr lang="en-US" sz="2400" dirty="0">
                <a:latin typeface="Times New Roman" pitchFamily="18" charset="0"/>
                <a:cs typeface="Times New Roman" pitchFamily="18" charset="0"/>
              </a:rPr>
              <a:t>. </a:t>
            </a:r>
          </a:p>
        </p:txBody>
      </p:sp>
      <p:pic>
        <p:nvPicPr>
          <p:cNvPr id="10241" name="Picture 1"/>
          <p:cNvPicPr>
            <a:picLocks noChangeAspect="1" noChangeArrowheads="1"/>
          </p:cNvPicPr>
          <p:nvPr/>
        </p:nvPicPr>
        <p:blipFill>
          <a:blip r:embed="rId2"/>
          <a:srcRect/>
          <a:stretch>
            <a:fillRect/>
          </a:stretch>
        </p:blipFill>
        <p:spPr bwMode="auto">
          <a:xfrm>
            <a:off x="1714480" y="2357430"/>
            <a:ext cx="5791200" cy="757237"/>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a:srcRect/>
          <a:stretch>
            <a:fillRect/>
          </a:stretch>
        </p:blipFill>
        <p:spPr bwMode="auto">
          <a:xfrm>
            <a:off x="1928794" y="5072074"/>
            <a:ext cx="5648325" cy="876300"/>
          </a:xfrm>
          <a:prstGeom prst="rect">
            <a:avLst/>
          </a:prstGeom>
          <a:noFill/>
          <a:ln w="9525">
            <a:noFill/>
            <a:miter lim="800000"/>
            <a:headEnd/>
            <a:tailEnd/>
          </a:ln>
          <a:effectLst/>
        </p:spPr>
      </p:pic>
      <p:pic>
        <p:nvPicPr>
          <p:cNvPr id="6" name="Picture 4"/>
          <p:cNvPicPr>
            <a:picLocks noChangeAspect="1" noChangeArrowheads="1"/>
          </p:cNvPicPr>
          <p:nvPr/>
        </p:nvPicPr>
        <p:blipFill>
          <a:blip r:embed="rId4"/>
          <a:srcRect/>
          <a:stretch>
            <a:fillRect/>
          </a:stretch>
        </p:blipFill>
        <p:spPr bwMode="auto">
          <a:xfrm>
            <a:off x="0" y="0"/>
            <a:ext cx="852488" cy="928688"/>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1290</TotalTime>
  <Words>2349</Words>
  <Application>Microsoft Office PowerPoint</Application>
  <PresentationFormat>On-screen Show (4:3)</PresentationFormat>
  <Paragraphs>209</Paragraphs>
  <Slides>82</Slides>
  <Notes>3</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88" baseType="lpstr">
      <vt:lpstr>Arial</vt:lpstr>
      <vt:lpstr>Calibri</vt:lpstr>
      <vt:lpstr>Georgia</vt:lpstr>
      <vt:lpstr>Times New Roman</vt:lpstr>
      <vt:lpstr>Office Theme</vt:lpstr>
      <vt:lpstr>Bitmap Image</vt:lpstr>
      <vt:lpstr>SCSA1201 FUNDAMENTAL OF DIGITAL SYSTEMS </vt:lpstr>
      <vt:lpstr>Syllabus </vt:lpstr>
      <vt:lpstr>Sequential Circuits</vt:lpstr>
      <vt:lpstr>Types of Sequential Circuits </vt:lpstr>
      <vt:lpstr>PowerPoint Presentation</vt:lpstr>
      <vt:lpstr>PowerPoint Presentation</vt:lpstr>
      <vt:lpstr>Comparison Between Synchronous and Asynchronous Sequential Circuits </vt:lpstr>
      <vt:lpstr>Clock Signal</vt:lpstr>
      <vt:lpstr>Level triggering </vt:lpstr>
      <vt:lpstr>Edge triggering </vt:lpstr>
      <vt:lpstr>LATCHES and FLIP FLOPS  </vt:lpstr>
      <vt:lpstr>Bi-Stable Element</vt:lpstr>
      <vt:lpstr>Clocked SR Flipflop (Set-Reset Flipflop)</vt:lpstr>
      <vt:lpstr>Clocked SR Flipflop Working</vt:lpstr>
      <vt:lpstr>Clocked SR Flipflop Working Contd..</vt:lpstr>
      <vt:lpstr>Clocked SR Flipflop Working Cont..</vt:lpstr>
      <vt:lpstr>Clocked SR Flipflop Working Cont..</vt:lpstr>
      <vt:lpstr>Clocked SR Flipflop Working Contd..</vt:lpstr>
      <vt:lpstr>Clocked SR Flipflop Working Contd..</vt:lpstr>
      <vt:lpstr>D Flipflop</vt:lpstr>
      <vt:lpstr>D Flipflop working cont…</vt:lpstr>
      <vt:lpstr>JK Flipflop</vt:lpstr>
      <vt:lpstr>JK Flipflop working cont…</vt:lpstr>
      <vt:lpstr>JK Flipflop working cont…</vt:lpstr>
      <vt:lpstr>T Flipflop</vt:lpstr>
      <vt:lpstr>T Flipflop working contd…</vt:lpstr>
      <vt:lpstr>Master slave Flipflop</vt:lpstr>
      <vt:lpstr>Master slave Flipflop</vt:lpstr>
      <vt:lpstr>Excitation Table or Application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Excitation Table or Application Table</vt:lpstr>
      <vt:lpstr>Registers</vt:lpstr>
      <vt:lpstr>Types of Registers in  CPU</vt:lpstr>
      <vt:lpstr>Shift Registers</vt:lpstr>
      <vt:lpstr>Shift Registers Cont..</vt:lpstr>
      <vt:lpstr>Shift Registers   cont..</vt:lpstr>
      <vt:lpstr>Type of Shifting Operation in Shift Registers</vt:lpstr>
      <vt:lpstr>Mode of operation in Shift Registers</vt:lpstr>
      <vt:lpstr>Types of Shift Registers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Counters</vt:lpstr>
      <vt:lpstr>Types of Counters</vt:lpstr>
      <vt:lpstr>Comparison Between Asynchronous  and  Synchronous Counters</vt:lpstr>
      <vt:lpstr>PowerPoint Presentation</vt:lpstr>
      <vt:lpstr>PowerPoint Presentation</vt:lpstr>
      <vt:lpstr>PowerPoint Presentation</vt:lpstr>
      <vt:lpstr>PowerPoint Presentation</vt:lpstr>
      <vt:lpstr>PowerPoint Presentation</vt:lpstr>
      <vt:lpstr>PowerPoint Presentation</vt:lpstr>
      <vt:lpstr>Cont..</vt:lpstr>
      <vt:lpstr>PowerPoint Presentation</vt:lpstr>
      <vt:lpstr>PowerPoint Presentation</vt:lpstr>
      <vt:lpstr>Cont..</vt:lpstr>
      <vt:lpstr>PowerPoint Presentation</vt:lpstr>
      <vt:lpstr>PowerPoint Presentation</vt:lpstr>
      <vt:lpstr>PowerPoint Presentation</vt:lpstr>
      <vt:lpstr>PowerPoint Presentation</vt:lpstr>
      <vt:lpstr>PowerPoint Presentation</vt:lpstr>
      <vt:lpstr>PowerPoint Presentation</vt:lpstr>
      <vt:lpstr>MOD ( Modulus) Counter</vt:lpstr>
      <vt:lpstr>PowerPoint Presentation</vt:lpstr>
      <vt:lpstr>Design of Asynchronous MOD Counter</vt:lpstr>
      <vt:lpstr>Asynchronous BCD counter  or MOD- 10 counter</vt:lpstr>
      <vt:lpstr>PowerPoint Presentation</vt:lpstr>
      <vt:lpstr>Design of Synchronous MOD Counter</vt:lpstr>
      <vt:lpstr>Design of Synchronous MOD Counter  Cont..</vt:lpstr>
      <vt:lpstr>Design of Synchronous MOD Counter  Cont..</vt:lpstr>
      <vt:lpstr>Ring Counter</vt:lpstr>
      <vt:lpstr>Johnson Counter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amala</dc:creator>
  <cp:lastModifiedBy>BARNABAS GLADY</cp:lastModifiedBy>
  <cp:revision>205</cp:revision>
  <dcterms:created xsi:type="dcterms:W3CDTF">2020-04-03T10:51:23Z</dcterms:created>
  <dcterms:modified xsi:type="dcterms:W3CDTF">2021-05-24T01:33:48Z</dcterms:modified>
</cp:coreProperties>
</file>